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3" r:id="rId3"/>
  </p:sldMasterIdLst>
  <p:notesMasterIdLst>
    <p:notesMasterId r:id="rId31"/>
  </p:notesMasterIdLst>
  <p:sldIdLst>
    <p:sldId id="402" r:id="rId4"/>
    <p:sldId id="410" r:id="rId5"/>
    <p:sldId id="405" r:id="rId6"/>
    <p:sldId id="435" r:id="rId7"/>
    <p:sldId id="434" r:id="rId8"/>
    <p:sldId id="418" r:id="rId9"/>
    <p:sldId id="436" r:id="rId10"/>
    <p:sldId id="437" r:id="rId11"/>
    <p:sldId id="438" r:id="rId12"/>
    <p:sldId id="439" r:id="rId13"/>
    <p:sldId id="440" r:id="rId14"/>
    <p:sldId id="441" r:id="rId15"/>
    <p:sldId id="442" r:id="rId16"/>
    <p:sldId id="443" r:id="rId17"/>
    <p:sldId id="444" r:id="rId18"/>
    <p:sldId id="424" r:id="rId19"/>
    <p:sldId id="406" r:id="rId20"/>
    <p:sldId id="422" r:id="rId21"/>
    <p:sldId id="423" r:id="rId22"/>
    <p:sldId id="425" r:id="rId23"/>
    <p:sldId id="426" r:id="rId24"/>
    <p:sldId id="427" r:id="rId25"/>
    <p:sldId id="428" r:id="rId26"/>
    <p:sldId id="429" r:id="rId27"/>
    <p:sldId id="430" r:id="rId28"/>
    <p:sldId id="432" r:id="rId29"/>
    <p:sldId id="433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2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m\Desktop\FTT_Data_acquisition\FTT-Steel.v.0.9.1\Scrap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m\Desktop\FTT_Data_acquisition\FTT-Steel.v.0.9.1\Scrap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China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2"/>
          <c:tx>
            <c:strRef>
              <c:f>Blad1!$A$219</c:f>
              <c:strCache>
                <c:ptCount val="1"/>
                <c:pt idx="0">
                  <c:v>Scrap:Production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Blad1!$B$216:$AK$216</c:f>
              <c:numCache>
                <c:formatCode>General</c:formatCode>
                <c:ptCount val="3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  <c:pt idx="26">
                  <c:v>2041</c:v>
                </c:pt>
                <c:pt idx="27">
                  <c:v>2042</c:v>
                </c:pt>
                <c:pt idx="28">
                  <c:v>2043</c:v>
                </c:pt>
                <c:pt idx="29">
                  <c:v>2044</c:v>
                </c:pt>
                <c:pt idx="30">
                  <c:v>2045</c:v>
                </c:pt>
                <c:pt idx="31">
                  <c:v>2046</c:v>
                </c:pt>
                <c:pt idx="32">
                  <c:v>2047</c:v>
                </c:pt>
                <c:pt idx="33">
                  <c:v>2048</c:v>
                </c:pt>
                <c:pt idx="34">
                  <c:v>2049</c:v>
                </c:pt>
                <c:pt idx="35">
                  <c:v>2050</c:v>
                </c:pt>
              </c:numCache>
            </c:numRef>
          </c:cat>
          <c:val>
            <c:numRef>
              <c:f>Blad1!$B$219:$AK$219</c:f>
              <c:numCache>
                <c:formatCode>0%</c:formatCode>
                <c:ptCount val="36"/>
                <c:pt idx="0">
                  <c:v>2.6936026936026935E-2</c:v>
                </c:pt>
                <c:pt idx="1">
                  <c:v>2.9845248749994391E-2</c:v>
                </c:pt>
                <c:pt idx="2">
                  <c:v>3.1277660350129959E-2</c:v>
                </c:pt>
                <c:pt idx="3">
                  <c:v>3.2713595149032632E-2</c:v>
                </c:pt>
                <c:pt idx="4">
                  <c:v>3.1817474838610721E-2</c:v>
                </c:pt>
                <c:pt idx="5">
                  <c:v>3.0786207369644551E-2</c:v>
                </c:pt>
                <c:pt idx="6">
                  <c:v>3.1771634872121167E-2</c:v>
                </c:pt>
                <c:pt idx="7">
                  <c:v>3.3679841874370474E-2</c:v>
                </c:pt>
                <c:pt idx="8">
                  <c:v>3.3026059641279415E-2</c:v>
                </c:pt>
                <c:pt idx="9">
                  <c:v>3.5175064752660863E-2</c:v>
                </c:pt>
                <c:pt idx="10">
                  <c:v>4.175210157567022E-2</c:v>
                </c:pt>
                <c:pt idx="11">
                  <c:v>4.8416837389183849E-2</c:v>
                </c:pt>
                <c:pt idx="12">
                  <c:v>5.6281258531949048E-2</c:v>
                </c:pt>
                <c:pt idx="13">
                  <c:v>6.6828998319639607E-2</c:v>
                </c:pt>
                <c:pt idx="14">
                  <c:v>8.0387318168285898E-2</c:v>
                </c:pt>
                <c:pt idx="15">
                  <c:v>0.1016936303627803</c:v>
                </c:pt>
                <c:pt idx="16">
                  <c:v>0.11797259138731228</c:v>
                </c:pt>
                <c:pt idx="17">
                  <c:v>0.13981903594311124</c:v>
                </c:pt>
                <c:pt idx="18">
                  <c:v>0.14026542728321834</c:v>
                </c:pt>
                <c:pt idx="19">
                  <c:v>0.1535828226936222</c:v>
                </c:pt>
                <c:pt idx="20">
                  <c:v>0.1683384421210623</c:v>
                </c:pt>
                <c:pt idx="21">
                  <c:v>0.18308169399228166</c:v>
                </c:pt>
                <c:pt idx="22">
                  <c:v>0.18933209888643529</c:v>
                </c:pt>
                <c:pt idx="23">
                  <c:v>0.21170354673456529</c:v>
                </c:pt>
                <c:pt idx="24">
                  <c:v>0.2111321879734889</c:v>
                </c:pt>
                <c:pt idx="25">
                  <c:v>0.21076266605221602</c:v>
                </c:pt>
                <c:pt idx="26">
                  <c:v>0.22000071408242561</c:v>
                </c:pt>
                <c:pt idx="27">
                  <c:v>0.22994666475588943</c:v>
                </c:pt>
                <c:pt idx="28">
                  <c:v>0.24057804221086154</c:v>
                </c:pt>
                <c:pt idx="29">
                  <c:v>0.25186177009203609</c:v>
                </c:pt>
                <c:pt idx="30">
                  <c:v>0.2637528588313246</c:v>
                </c:pt>
                <c:pt idx="31">
                  <c:v>0.27619330749275256</c:v>
                </c:pt>
                <c:pt idx="32">
                  <c:v>0.28911131224689723</c:v>
                </c:pt>
                <c:pt idx="33">
                  <c:v>0.3024208747825109</c:v>
                </c:pt>
                <c:pt idx="34">
                  <c:v>0.31602189846927242</c:v>
                </c:pt>
                <c:pt idx="35">
                  <c:v>0.32980084678539728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F1-427D-9574-DD75D122C3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4268335"/>
        <c:axId val="1054265311"/>
      </c:barChart>
      <c:scatterChart>
        <c:scatterStyle val="smoothMarker"/>
        <c:varyColors val="0"/>
        <c:ser>
          <c:idx val="0"/>
          <c:order val="0"/>
          <c:tx>
            <c:strRef>
              <c:f>Blad1!$A$217</c:f>
              <c:strCache>
                <c:ptCount val="1"/>
                <c:pt idx="0">
                  <c:v>Steel production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Blad1!$B$216:$AK$216</c:f>
              <c:numCache>
                <c:formatCode>General</c:formatCode>
                <c:ptCount val="3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  <c:pt idx="26">
                  <c:v>2041</c:v>
                </c:pt>
                <c:pt idx="27">
                  <c:v>2042</c:v>
                </c:pt>
                <c:pt idx="28">
                  <c:v>2043</c:v>
                </c:pt>
                <c:pt idx="29">
                  <c:v>2044</c:v>
                </c:pt>
                <c:pt idx="30">
                  <c:v>2045</c:v>
                </c:pt>
                <c:pt idx="31">
                  <c:v>2046</c:v>
                </c:pt>
                <c:pt idx="32">
                  <c:v>2047</c:v>
                </c:pt>
                <c:pt idx="33">
                  <c:v>2048</c:v>
                </c:pt>
                <c:pt idx="34">
                  <c:v>2049</c:v>
                </c:pt>
                <c:pt idx="35">
                  <c:v>2050</c:v>
                </c:pt>
              </c:numCache>
            </c:numRef>
          </c:xVal>
          <c:yVal>
            <c:numRef>
              <c:f>Blad1!$B$217:$AK$217</c:f>
              <c:numCache>
                <c:formatCode>General</c:formatCode>
                <c:ptCount val="36"/>
                <c:pt idx="0">
                  <c:v>822690</c:v>
                </c:pt>
                <c:pt idx="1">
                  <c:v>858749.75325862609</c:v>
                </c:pt>
                <c:pt idx="2">
                  <c:v>896115.62010211369</c:v>
                </c:pt>
                <c:pt idx="3">
                  <c:v>934632.82958382322</c:v>
                </c:pt>
                <c:pt idx="4">
                  <c:v>974118.78715115914</c:v>
                </c:pt>
                <c:pt idx="5">
                  <c:v>1014363.3356667199</c:v>
                </c:pt>
                <c:pt idx="6">
                  <c:v>1055129.8393969582</c:v>
                </c:pt>
                <c:pt idx="7">
                  <c:v>1096157.1653961353</c:v>
                </c:pt>
                <c:pt idx="8">
                  <c:v>1137162.6045590553</c:v>
                </c:pt>
                <c:pt idx="9">
                  <c:v>1177845.7350775998</c:v>
                </c:pt>
                <c:pt idx="10">
                  <c:v>1217893.1857559734</c:v>
                </c:pt>
                <c:pt idx="11">
                  <c:v>1256984.2080101608</c:v>
                </c:pt>
                <c:pt idx="12">
                  <c:v>1294796.9164305818</c:v>
                </c:pt>
                <c:pt idx="13">
                  <c:v>1331015.011994567</c:v>
                </c:pt>
                <c:pt idx="14">
                  <c:v>1365334.7630061924</c:v>
                </c:pt>
                <c:pt idx="15">
                  <c:v>1397471.9900649106</c:v>
                </c:pt>
                <c:pt idx="16">
                  <c:v>1427168.7857329505</c:v>
                </c:pt>
                <c:pt idx="17">
                  <c:v>1454199.6991219968</c:v>
                </c:pt>
                <c:pt idx="18">
                  <c:v>1478377.1312462944</c:v>
                </c:pt>
                <c:pt idx="19">
                  <c:v>1499555.7182812728</c:v>
                </c:pt>
                <c:pt idx="20">
                  <c:v>1517635.5250826876</c:v>
                </c:pt>
                <c:pt idx="21">
                  <c:v>1532563.9275100266</c:v>
                </c:pt>
                <c:pt idx="22">
                  <c:v>1544336.1253570749</c:v>
                </c:pt>
                <c:pt idx="23">
                  <c:v>1552994.2935354721</c:v>
                </c:pt>
                <c:pt idx="24">
                  <c:v>1558625.4429444026</c:v>
                </c:pt>
                <c:pt idx="25">
                  <c:v>1561358.1198411682</c:v>
                </c:pt>
                <c:pt idx="26">
                  <c:v>1561358.1198411682</c:v>
                </c:pt>
                <c:pt idx="27">
                  <c:v>1558823.4272559281</c:v>
                </c:pt>
                <c:pt idx="28">
                  <c:v>1553978.6108403651</c:v>
                </c:pt>
                <c:pt idx="29">
                  <c:v>1547068.9129123387</c:v>
                </c:pt>
                <c:pt idx="30">
                  <c:v>1538354.2611235562</c:v>
                </c:pt>
                <c:pt idx="31">
                  <c:v>1528103.4127514409</c:v>
                </c:pt>
                <c:pt idx="32">
                  <c:v>1516588.4127841135</c:v>
                </c:pt>
                <c:pt idx="33">
                  <c:v>1504079.5122054424</c:v>
                </c:pt>
                <c:pt idx="34">
                  <c:v>1490840.6547556065</c:v>
                </c:pt>
                <c:pt idx="35">
                  <c:v>1477125.6018617337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93F1-427D-9574-DD75D122C3E1}"/>
            </c:ext>
          </c:extLst>
        </c:ser>
        <c:ser>
          <c:idx val="1"/>
          <c:order val="1"/>
          <c:tx>
            <c:strRef>
              <c:f>Blad1!$A$218</c:f>
              <c:strCache>
                <c:ptCount val="1"/>
                <c:pt idx="0">
                  <c:v>Scrap availability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Blad1!$B$216:$AK$216</c:f>
              <c:numCache>
                <c:formatCode>General</c:formatCode>
                <c:ptCount val="3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  <c:pt idx="26">
                  <c:v>2041</c:v>
                </c:pt>
                <c:pt idx="27">
                  <c:v>2042</c:v>
                </c:pt>
                <c:pt idx="28">
                  <c:v>2043</c:v>
                </c:pt>
                <c:pt idx="29">
                  <c:v>2044</c:v>
                </c:pt>
                <c:pt idx="30">
                  <c:v>2045</c:v>
                </c:pt>
                <c:pt idx="31">
                  <c:v>2046</c:v>
                </c:pt>
                <c:pt idx="32">
                  <c:v>2047</c:v>
                </c:pt>
                <c:pt idx="33">
                  <c:v>2048</c:v>
                </c:pt>
                <c:pt idx="34">
                  <c:v>2049</c:v>
                </c:pt>
                <c:pt idx="35">
                  <c:v>2050</c:v>
                </c:pt>
              </c:numCache>
            </c:numRef>
          </c:xVal>
          <c:yVal>
            <c:numRef>
              <c:f>Blad1!$B$218:$AK$218</c:f>
              <c:numCache>
                <c:formatCode>General</c:formatCode>
                <c:ptCount val="36"/>
                <c:pt idx="0">
                  <c:v>22160</c:v>
                </c:pt>
                <c:pt idx="1">
                  <c:v>25629.600000000002</c:v>
                </c:pt>
                <c:pt idx="2">
                  <c:v>28028.400000000001</c:v>
                </c:pt>
                <c:pt idx="3">
                  <c:v>30575.200000000001</c:v>
                </c:pt>
                <c:pt idx="4">
                  <c:v>30994</c:v>
                </c:pt>
                <c:pt idx="5">
                  <c:v>31228.400000000001</c:v>
                </c:pt>
                <c:pt idx="6">
                  <c:v>33523.200000000004</c:v>
                </c:pt>
                <c:pt idx="7">
                  <c:v>36918.400000000001</c:v>
                </c:pt>
                <c:pt idx="8">
                  <c:v>37556</c:v>
                </c:pt>
                <c:pt idx="9">
                  <c:v>41430.800000000003</c:v>
                </c:pt>
                <c:pt idx="10">
                  <c:v>50849.600000000006</c:v>
                </c:pt>
                <c:pt idx="11">
                  <c:v>60859.200000000004</c:v>
                </c:pt>
                <c:pt idx="12">
                  <c:v>72872.800000000003</c:v>
                </c:pt>
                <c:pt idx="13">
                  <c:v>88950.400000000009</c:v>
                </c:pt>
                <c:pt idx="14">
                  <c:v>109755.6</c:v>
                </c:pt>
                <c:pt idx="15">
                  <c:v>142114</c:v>
                </c:pt>
                <c:pt idx="16">
                  <c:v>168366.80000000002</c:v>
                </c:pt>
                <c:pt idx="17">
                  <c:v>203324.80000000002</c:v>
                </c:pt>
                <c:pt idx="18">
                  <c:v>207365.2</c:v>
                </c:pt>
                <c:pt idx="19">
                  <c:v>230306</c:v>
                </c:pt>
                <c:pt idx="20">
                  <c:v>255476.40000000002</c:v>
                </c:pt>
                <c:pt idx="21">
                  <c:v>280584.40000000002</c:v>
                </c:pt>
                <c:pt idx="22">
                  <c:v>292392.40000000002</c:v>
                </c:pt>
                <c:pt idx="23">
                  <c:v>328774.40000000002</c:v>
                </c:pt>
                <c:pt idx="24">
                  <c:v>329076</c:v>
                </c:pt>
                <c:pt idx="25">
                  <c:v>329076</c:v>
                </c:pt>
                <c:pt idx="26">
                  <c:v>343499.90130345046</c:v>
                </c:pt>
                <c:pt idx="27">
                  <c:v>358446.2480408455</c:v>
                </c:pt>
                <c:pt idx="28">
                  <c:v>373853.13183352933</c:v>
                </c:pt>
                <c:pt idx="29">
                  <c:v>389647.51486046368</c:v>
                </c:pt>
                <c:pt idx="30">
                  <c:v>405745.33426668798</c:v>
                </c:pt>
                <c:pt idx="31">
                  <c:v>422051.93575878331</c:v>
                </c:pt>
                <c:pt idx="32">
                  <c:v>438462.86615845416</c:v>
                </c:pt>
                <c:pt idx="33">
                  <c:v>454865.04182362213</c:v>
                </c:pt>
                <c:pt idx="34">
                  <c:v>471138.29403103993</c:v>
                </c:pt>
                <c:pt idx="35">
                  <c:v>487157.27430238941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93F1-427D-9574-DD75D122C3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81862175"/>
        <c:axId val="1074260927"/>
      </c:scatterChart>
      <c:valAx>
        <c:axId val="981862175"/>
        <c:scaling>
          <c:orientation val="minMax"/>
          <c:max val="2050"/>
          <c:min val="201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ko-K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074260927"/>
        <c:crosses val="autoZero"/>
        <c:crossBetween val="midCat"/>
      </c:valAx>
      <c:valAx>
        <c:axId val="10742609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kton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ko-K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981862175"/>
        <c:crosses val="autoZero"/>
        <c:crossBetween val="midCat"/>
      </c:valAx>
      <c:valAx>
        <c:axId val="1054265311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Scrap-to-Production ratio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ko-KR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054268335"/>
        <c:crosses val="max"/>
        <c:crossBetween val="between"/>
      </c:valAx>
      <c:catAx>
        <c:axId val="1054268335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54265311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Japan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2"/>
          <c:tx>
            <c:strRef>
              <c:f>Blad1!$A$214</c:f>
              <c:strCache>
                <c:ptCount val="1"/>
                <c:pt idx="0">
                  <c:v>Scrap:Production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Blad1!$B$211:$AK$211</c:f>
              <c:numCache>
                <c:formatCode>General</c:formatCode>
                <c:ptCount val="3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  <c:pt idx="26">
                  <c:v>2041</c:v>
                </c:pt>
                <c:pt idx="27">
                  <c:v>2042</c:v>
                </c:pt>
                <c:pt idx="28">
                  <c:v>2043</c:v>
                </c:pt>
                <c:pt idx="29">
                  <c:v>2044</c:v>
                </c:pt>
                <c:pt idx="30">
                  <c:v>2045</c:v>
                </c:pt>
                <c:pt idx="31">
                  <c:v>2046</c:v>
                </c:pt>
                <c:pt idx="32">
                  <c:v>2047</c:v>
                </c:pt>
                <c:pt idx="33">
                  <c:v>2048</c:v>
                </c:pt>
                <c:pt idx="34">
                  <c:v>2049</c:v>
                </c:pt>
                <c:pt idx="35">
                  <c:v>2050</c:v>
                </c:pt>
              </c:numCache>
            </c:numRef>
          </c:cat>
          <c:val>
            <c:numRef>
              <c:f>Blad1!$B$214:$AK$214</c:f>
              <c:numCache>
                <c:formatCode>0%</c:formatCode>
                <c:ptCount val="36"/>
                <c:pt idx="0">
                  <c:v>0.39881806516906732</c:v>
                </c:pt>
                <c:pt idx="1">
                  <c:v>0.3847397344623219</c:v>
                </c:pt>
                <c:pt idx="2">
                  <c:v>0.33437316013339785</c:v>
                </c:pt>
                <c:pt idx="3">
                  <c:v>0.32981705043874804</c:v>
                </c:pt>
                <c:pt idx="4">
                  <c:v>0.31641502615377437</c:v>
                </c:pt>
                <c:pt idx="5">
                  <c:v>0.31843488566503703</c:v>
                </c:pt>
                <c:pt idx="6">
                  <c:v>0.30160095723828489</c:v>
                </c:pt>
                <c:pt idx="7">
                  <c:v>0.31135035778031217</c:v>
                </c:pt>
                <c:pt idx="8">
                  <c:v>0.27220367421812564</c:v>
                </c:pt>
                <c:pt idx="9">
                  <c:v>0.26820812873594985</c:v>
                </c:pt>
                <c:pt idx="10">
                  <c:v>0.29710979690323619</c:v>
                </c:pt>
                <c:pt idx="11">
                  <c:v>0.28194797839581531</c:v>
                </c:pt>
                <c:pt idx="12">
                  <c:v>0.29056343829374592</c:v>
                </c:pt>
                <c:pt idx="13">
                  <c:v>0.2937730430606032</c:v>
                </c:pt>
                <c:pt idx="14">
                  <c:v>0.2959416328620576</c:v>
                </c:pt>
                <c:pt idx="15">
                  <c:v>0.29221617955937296</c:v>
                </c:pt>
                <c:pt idx="16">
                  <c:v>0.29940095390065397</c:v>
                </c:pt>
                <c:pt idx="17">
                  <c:v>0.30758674234996336</c:v>
                </c:pt>
                <c:pt idx="18">
                  <c:v>0.30236810166870898</c:v>
                </c:pt>
                <c:pt idx="19">
                  <c:v>0.22220836252612972</c:v>
                </c:pt>
                <c:pt idx="20">
                  <c:v>0.27780297165194978</c:v>
                </c:pt>
                <c:pt idx="21">
                  <c:v>0.27273859754853097</c:v>
                </c:pt>
                <c:pt idx="22">
                  <c:v>0.27217578931363284</c:v>
                </c:pt>
                <c:pt idx="23">
                  <c:v>0.28144038411147809</c:v>
                </c:pt>
                <c:pt idx="24">
                  <c:v>0.28265337609461089</c:v>
                </c:pt>
                <c:pt idx="25">
                  <c:v>0.2839459210053748</c:v>
                </c:pt>
                <c:pt idx="26">
                  <c:v>0.29404944038990671</c:v>
                </c:pt>
                <c:pt idx="27">
                  <c:v>0.30458602823966119</c:v>
                </c:pt>
                <c:pt idx="28">
                  <c:v>0.31545644134859563</c:v>
                </c:pt>
                <c:pt idx="29">
                  <c:v>0.32654889775927293</c:v>
                </c:pt>
                <c:pt idx="30">
                  <c:v>0.33774034853136192</c:v>
                </c:pt>
                <c:pt idx="31">
                  <c:v>0.34889846125105844</c:v>
                </c:pt>
                <c:pt idx="32">
                  <c:v>0.3598843051856751</c:v>
                </c:pt>
                <c:pt idx="33">
                  <c:v>0.3705556754736119</c:v>
                </c:pt>
                <c:pt idx="34">
                  <c:v>0.3807709388631984</c:v>
                </c:pt>
                <c:pt idx="35">
                  <c:v>0.39039323177799229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7F-46EE-97B4-6D50D31551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4282159"/>
        <c:axId val="1054268767"/>
      </c:barChart>
      <c:scatterChart>
        <c:scatterStyle val="smoothMarker"/>
        <c:varyColors val="0"/>
        <c:ser>
          <c:idx val="0"/>
          <c:order val="0"/>
          <c:tx>
            <c:strRef>
              <c:f>Blad1!$A$212</c:f>
              <c:strCache>
                <c:ptCount val="1"/>
                <c:pt idx="0">
                  <c:v>Steel production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Blad1!$B$211:$AK$211</c:f>
              <c:numCache>
                <c:formatCode>General</c:formatCode>
                <c:ptCount val="3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  <c:pt idx="26">
                  <c:v>2041</c:v>
                </c:pt>
                <c:pt idx="27">
                  <c:v>2042</c:v>
                </c:pt>
                <c:pt idx="28">
                  <c:v>2043</c:v>
                </c:pt>
                <c:pt idx="29">
                  <c:v>2044</c:v>
                </c:pt>
                <c:pt idx="30">
                  <c:v>2045</c:v>
                </c:pt>
                <c:pt idx="31">
                  <c:v>2046</c:v>
                </c:pt>
                <c:pt idx="32">
                  <c:v>2047</c:v>
                </c:pt>
                <c:pt idx="33">
                  <c:v>2048</c:v>
                </c:pt>
                <c:pt idx="34">
                  <c:v>2049</c:v>
                </c:pt>
                <c:pt idx="35">
                  <c:v>2050</c:v>
                </c:pt>
              </c:numCache>
            </c:numRef>
          </c:xVal>
          <c:yVal>
            <c:numRef>
              <c:f>Blad1!$B$212:$AK$212</c:f>
              <c:numCache>
                <c:formatCode>General</c:formatCode>
                <c:ptCount val="36"/>
                <c:pt idx="0">
                  <c:v>110666</c:v>
                </c:pt>
                <c:pt idx="1">
                  <c:v>113998.10331858312</c:v>
                </c:pt>
                <c:pt idx="2">
                  <c:v>117392.1973412583</c:v>
                </c:pt>
                <c:pt idx="3">
                  <c:v>120822.13441357725</c:v>
                </c:pt>
                <c:pt idx="4">
                  <c:v>124259.58551314838</c:v>
                </c:pt>
                <c:pt idx="5">
                  <c:v>127674.45349177669</c:v>
                </c:pt>
                <c:pt idx="6">
                  <c:v>131035.39312965855</c:v>
                </c:pt>
                <c:pt idx="7">
                  <c:v>134310.42860566222</c:v>
                </c:pt>
                <c:pt idx="8">
                  <c:v>137467.65214496991</c:v>
                </c:pt>
                <c:pt idx="9">
                  <c:v>140475.98101358334</c:v>
                </c:pt>
                <c:pt idx="10">
                  <c:v>143305.94427980721</c:v>
                </c:pt>
                <c:pt idx="11">
                  <c:v>145930.46644313404</c:v>
                </c:pt>
                <c:pt idx="12">
                  <c:v>148325.61265478266</c:v>
                </c:pt>
                <c:pt idx="13">
                  <c:v>150471.26019279094</c:v>
                </c:pt>
                <c:pt idx="14">
                  <c:v>152351.66327887282</c:v>
                </c:pt>
                <c:pt idx="15">
                  <c:v>153955.88316785582</c:v>
                </c:pt>
                <c:pt idx="16">
                  <c:v>155278.06239196641</c:v>
                </c:pt>
                <c:pt idx="17">
                  <c:v>156317.53056929415</c:v>
                </c:pt>
                <c:pt idx="18">
                  <c:v>157078.73859008707</c:v>
                </c:pt>
                <c:pt idx="19">
                  <c:v>157571.02748949293</c:v>
                </c:pt>
                <c:pt idx="20">
                  <c:v>157808.2471159639</c:v>
                </c:pt>
                <c:pt idx="21">
                  <c:v>157808.2471159639</c:v>
                </c:pt>
                <c:pt idx="22">
                  <c:v>157592.26824754017</c:v>
                </c:pt>
                <c:pt idx="23">
                  <c:v>157184.26529178341</c:v>
                </c:pt>
                <c:pt idx="24">
                  <c:v>156610.19377027702</c:v>
                </c:pt>
                <c:pt idx="25">
                  <c:v>155897.29143938675</c:v>
                </c:pt>
                <c:pt idx="26">
                  <c:v>155073.38244537753</c:v>
                </c:pt>
                <c:pt idx="27">
                  <c:v>154166.22754460576</c:v>
                </c:pt>
                <c:pt idx="28">
                  <c:v>153202.9384431717</c:v>
                </c:pt>
                <c:pt idx="29">
                  <c:v>152209.46861655096</c:v>
                </c:pt>
                <c:pt idx="30">
                  <c:v>151210.18740811903</c:v>
                </c:pt>
                <c:pt idx="31">
                  <c:v>150227.53916403066</c:v>
                </c:pt>
                <c:pt idx="32">
                  <c:v>149281.7849184809</c:v>
                </c:pt>
                <c:pt idx="33">
                  <c:v>148390.82086034253</c:v>
                </c:pt>
                <c:pt idx="34">
                  <c:v>147570.0655443696</c:v>
                </c:pt>
                <c:pt idx="35">
                  <c:v>146832.40652215204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987F-46EE-97B4-6D50D3155118}"/>
            </c:ext>
          </c:extLst>
        </c:ser>
        <c:ser>
          <c:idx val="1"/>
          <c:order val="1"/>
          <c:tx>
            <c:strRef>
              <c:f>Blad1!$A$213</c:f>
              <c:strCache>
                <c:ptCount val="1"/>
                <c:pt idx="0">
                  <c:v>Scrap availability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Blad1!$B$211:$AK$211</c:f>
              <c:numCache>
                <c:formatCode>General</c:formatCode>
                <c:ptCount val="3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  <c:pt idx="26">
                  <c:v>2041</c:v>
                </c:pt>
                <c:pt idx="27">
                  <c:v>2042</c:v>
                </c:pt>
                <c:pt idx="28">
                  <c:v>2043</c:v>
                </c:pt>
                <c:pt idx="29">
                  <c:v>2044</c:v>
                </c:pt>
                <c:pt idx="30">
                  <c:v>2045</c:v>
                </c:pt>
                <c:pt idx="31">
                  <c:v>2046</c:v>
                </c:pt>
                <c:pt idx="32">
                  <c:v>2047</c:v>
                </c:pt>
                <c:pt idx="33">
                  <c:v>2048</c:v>
                </c:pt>
                <c:pt idx="34">
                  <c:v>2049</c:v>
                </c:pt>
                <c:pt idx="35">
                  <c:v>2050</c:v>
                </c:pt>
              </c:numCache>
            </c:numRef>
          </c:xVal>
          <c:yVal>
            <c:numRef>
              <c:f>Blad1!$B$213:$AK$213</c:f>
              <c:numCache>
                <c:formatCode>General</c:formatCode>
                <c:ptCount val="36"/>
                <c:pt idx="0">
                  <c:v>44135.600000000006</c:v>
                </c:pt>
                <c:pt idx="1">
                  <c:v>43859.600000000006</c:v>
                </c:pt>
                <c:pt idx="2">
                  <c:v>39252.800000000003</c:v>
                </c:pt>
                <c:pt idx="3">
                  <c:v>39849.200000000004</c:v>
                </c:pt>
                <c:pt idx="4">
                  <c:v>39317.600000000006</c:v>
                </c:pt>
                <c:pt idx="5">
                  <c:v>40656</c:v>
                </c:pt>
                <c:pt idx="6">
                  <c:v>39520.400000000001</c:v>
                </c:pt>
                <c:pt idx="7">
                  <c:v>41817.600000000006</c:v>
                </c:pt>
                <c:pt idx="8">
                  <c:v>37419.200000000004</c:v>
                </c:pt>
                <c:pt idx="9">
                  <c:v>37676.800000000003</c:v>
                </c:pt>
                <c:pt idx="10">
                  <c:v>42577.600000000006</c:v>
                </c:pt>
                <c:pt idx="11">
                  <c:v>41144.800000000003</c:v>
                </c:pt>
                <c:pt idx="12">
                  <c:v>43098</c:v>
                </c:pt>
                <c:pt idx="13">
                  <c:v>44204.4</c:v>
                </c:pt>
                <c:pt idx="14">
                  <c:v>45087.200000000004</c:v>
                </c:pt>
                <c:pt idx="15">
                  <c:v>44988.4</c:v>
                </c:pt>
                <c:pt idx="16">
                  <c:v>46490.400000000001</c:v>
                </c:pt>
                <c:pt idx="17">
                  <c:v>48081.200000000004</c:v>
                </c:pt>
                <c:pt idx="18">
                  <c:v>47495.600000000006</c:v>
                </c:pt>
                <c:pt idx="19">
                  <c:v>35013.599999999999</c:v>
                </c:pt>
                <c:pt idx="20">
                  <c:v>43839.600000000006</c:v>
                </c:pt>
                <c:pt idx="21">
                  <c:v>43040.4</c:v>
                </c:pt>
                <c:pt idx="22">
                  <c:v>42892.800000000003</c:v>
                </c:pt>
                <c:pt idx="23">
                  <c:v>44238</c:v>
                </c:pt>
                <c:pt idx="24">
                  <c:v>44266.400000000001</c:v>
                </c:pt>
                <c:pt idx="25">
                  <c:v>44266.400000000001</c:v>
                </c:pt>
                <c:pt idx="26">
                  <c:v>45599.24132743325</c:v>
                </c:pt>
                <c:pt idx="27">
                  <c:v>46956.878936503323</c:v>
                </c:pt>
                <c:pt idx="28">
                  <c:v>48328.853765430904</c:v>
                </c:pt>
                <c:pt idx="29">
                  <c:v>49703.834205259358</c:v>
                </c:pt>
                <c:pt idx="30">
                  <c:v>51069.781396710678</c:v>
                </c:pt>
                <c:pt idx="31">
                  <c:v>52414.15725186342</c:v>
                </c:pt>
                <c:pt idx="32">
                  <c:v>53724.171442264895</c:v>
                </c:pt>
                <c:pt idx="33">
                  <c:v>54987.060857987963</c:v>
                </c:pt>
                <c:pt idx="34">
                  <c:v>56190.39240543334</c:v>
                </c:pt>
                <c:pt idx="35">
                  <c:v>57322.377711922891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987F-46EE-97B4-6D50D31551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77163743"/>
        <c:axId val="1074226799"/>
      </c:scatterChart>
      <c:valAx>
        <c:axId val="1077163743"/>
        <c:scaling>
          <c:orientation val="minMax"/>
          <c:max val="2050"/>
          <c:min val="201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ko-K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074226799"/>
        <c:crosses val="autoZero"/>
        <c:crossBetween val="midCat"/>
      </c:valAx>
      <c:valAx>
        <c:axId val="10742267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kton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ko-K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077163743"/>
        <c:crosses val="autoZero"/>
        <c:crossBetween val="midCat"/>
      </c:valAx>
      <c:valAx>
        <c:axId val="1054268767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Scrap-to-Production ratio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ko-KR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054282159"/>
        <c:crosses val="max"/>
        <c:crossBetween val="between"/>
      </c:valAx>
      <c:catAx>
        <c:axId val="105428215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5426876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4482A-4D7F-477D-A07C-577BD94CA682}" type="datetimeFigureOut">
              <a:rPr lang="en-US" smtClean="0"/>
              <a:t>8/4/2018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BD8D7F-D158-4EB7-A3A1-C2DF94959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526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291F67-2081-452B-B130-396D5B13A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6862005-1BE5-4475-9CB6-667AE06368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137B693-7C37-4446-A6F7-EB7085ABF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2018年6月3日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416CBA7-83BC-4271-BB58-099D8EC4E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531CEEB-B03C-4ABF-BAAF-418D08961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C4C2-906C-41CF-BE07-B4B6159EE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50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8F8926-846D-46E5-9485-3B39A83B5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28A2722-25BF-4789-A5FB-42A9C5B87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CA64856-25BB-4679-933D-4DE37D2AB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2018年6月3日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E0AD7F1-E2D7-4451-85AE-89FC568DE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93A0099-FB21-4286-836B-58928FD6A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C4C2-906C-41CF-BE07-B4B6159EE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786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6BA47AD-B382-49D3-8192-B8F50FB2BB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26469C1-6A51-44EB-8F62-1135D45C62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FA7781C-B4D2-44B3-9FA9-BCEAACE35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2018年6月3日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16FFBA6-9B14-4F1E-86C5-4124FE230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966D085-2A8E-402C-B724-0254B58FE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C4C2-906C-41CF-BE07-B4B6159EE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022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1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>
          <a:xfrm>
            <a:off x="3793668" y="6447208"/>
            <a:ext cx="587942" cy="3648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A504CAB-574E-5F4F-9159-E27A716A9038}" type="slidenum">
              <a:rPr lang="nl-NL" altLang="nl-NL"/>
              <a:pPr/>
              <a:t>‹#›</a:t>
            </a:fld>
            <a:endParaRPr lang="nl-NL" alt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464963" y="6447208"/>
            <a:ext cx="2372915" cy="3648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12"/>
          </p:nvPr>
        </p:nvSpPr>
        <p:spPr>
          <a:xfrm>
            <a:off x="6919595" y="6447208"/>
            <a:ext cx="864798" cy="3648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nl-NL"/>
              <a:t>2018年6月3日</a:t>
            </a:r>
            <a:endParaRPr lang="nl-NL" altLang="nl-NL" dirty="0"/>
          </a:p>
        </p:txBody>
      </p:sp>
      <p:sp>
        <p:nvSpPr>
          <p:cNvPr id="10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43960" y="2332435"/>
            <a:ext cx="10463894" cy="3574547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endParaRPr lang="nl-NL" dirty="0"/>
          </a:p>
        </p:txBody>
      </p:sp>
      <p:cxnSp>
        <p:nvCxnSpPr>
          <p:cNvPr id="12" name="Rechte verbindingslijn 11"/>
          <p:cNvCxnSpPr/>
          <p:nvPr userDrawn="1"/>
        </p:nvCxnSpPr>
        <p:spPr>
          <a:xfrm>
            <a:off x="843960" y="6312510"/>
            <a:ext cx="10463894" cy="0"/>
          </a:xfrm>
          <a:prstGeom prst="line">
            <a:avLst/>
          </a:prstGeom>
          <a:ln w="190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jdelijke aanduiding voor inhoud 2"/>
          <p:cNvSpPr>
            <a:spLocks noGrp="1"/>
          </p:cNvSpPr>
          <p:nvPr>
            <p:ph sz="half" idx="13"/>
          </p:nvPr>
        </p:nvSpPr>
        <p:spPr>
          <a:xfrm>
            <a:off x="843960" y="1516182"/>
            <a:ext cx="10463894" cy="683929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nl-NL" dirty="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0763" y="6429531"/>
            <a:ext cx="1566868" cy="35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877340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nl-NL" dirty="0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>
          <a:xfrm>
            <a:off x="3793668" y="6447208"/>
            <a:ext cx="587942" cy="3648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A504CAB-574E-5F4F-9159-E27A716A9038}" type="slidenum">
              <a:rPr lang="nl-NL" altLang="nl-NL"/>
              <a:pPr/>
              <a:t>‹#›</a:t>
            </a:fld>
            <a:endParaRPr lang="nl-NL" alt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464963" y="6447208"/>
            <a:ext cx="2372915" cy="3648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12"/>
          </p:nvPr>
        </p:nvSpPr>
        <p:spPr>
          <a:xfrm>
            <a:off x="6919595" y="6447208"/>
            <a:ext cx="864798" cy="3648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nl-NL"/>
              <a:t>2018年6月3日</a:t>
            </a:r>
            <a:endParaRPr lang="nl-NL" altLang="nl-NL" dirty="0"/>
          </a:p>
        </p:txBody>
      </p:sp>
      <p:sp>
        <p:nvSpPr>
          <p:cNvPr id="10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43960" y="1516180"/>
            <a:ext cx="10463894" cy="4375496"/>
          </a:xfrm>
        </p:spPr>
        <p:txBody>
          <a:bodyPr/>
          <a:lstStyle>
            <a:lvl1pPr algn="l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endParaRPr lang="nl-NL" dirty="0"/>
          </a:p>
        </p:txBody>
      </p:sp>
      <p:cxnSp>
        <p:nvCxnSpPr>
          <p:cNvPr id="12" name="Rechte verbindingslijn 11"/>
          <p:cNvCxnSpPr/>
          <p:nvPr userDrawn="1"/>
        </p:nvCxnSpPr>
        <p:spPr>
          <a:xfrm>
            <a:off x="843960" y="6312510"/>
            <a:ext cx="10463894" cy="0"/>
          </a:xfrm>
          <a:prstGeom prst="line">
            <a:avLst/>
          </a:prstGeom>
          <a:ln w="190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0763" y="6429531"/>
            <a:ext cx="1566868" cy="35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7849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vol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843854" y="1265213"/>
            <a:ext cx="10463777" cy="4934331"/>
          </a:xfrm>
        </p:spPr>
        <p:txBody>
          <a:bodyPr>
            <a:normAutofit/>
          </a:bodyPr>
          <a:lstStyle>
            <a:lvl1pPr marL="428670" indent="-428670">
              <a:buFont typeface="Arial" charset="0"/>
              <a:buChar char="•"/>
              <a:defRPr/>
            </a:lvl1pPr>
            <a:lvl2pPr marL="746797" indent="-321503">
              <a:buFont typeface="Arial" charset="0"/>
              <a:buChar char="•"/>
              <a:defRPr/>
            </a:lvl2pPr>
            <a:lvl3pPr marL="1178842" indent="-321503">
              <a:buFont typeface="Helvetica" charset="0"/>
              <a:buChar char="−"/>
              <a:defRPr/>
            </a:lvl3pPr>
            <a:lvl4pPr marL="1550552" indent="-267919">
              <a:buFont typeface="Helvetica" charset="0"/>
              <a:buChar char="−"/>
              <a:defRPr/>
            </a:lvl4pPr>
            <a:lvl5pPr marL="1982597" indent="-267919">
              <a:buFont typeface="Helvetica" charset="0"/>
              <a:buChar char="−"/>
              <a:defRPr/>
            </a:lvl5pPr>
          </a:lstStyle>
          <a:p>
            <a:pPr lvl="0"/>
            <a:r>
              <a:rPr lang="nl-NL" altLang="nl-NL"/>
              <a:t>Tekststijl van het model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  <a:endParaRPr lang="nl-NL" altLang="nl-NL" dirty="0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9510068-CF9F-1546-A962-438E155E6626}" type="slidenum">
              <a:rPr lang="nl-NL" altLang="nl-NL"/>
              <a:pPr/>
              <a:t>‹#›</a:t>
            </a:fld>
            <a:endParaRPr lang="nl-NL" alt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nl-NL"/>
              <a:t>2018年6月3日</a:t>
            </a:r>
            <a:endParaRPr lang="nl-NL" altLang="nl-NL"/>
          </a:p>
        </p:txBody>
      </p:sp>
      <p:cxnSp>
        <p:nvCxnSpPr>
          <p:cNvPr id="10" name="Rechte verbindingslijn 9"/>
          <p:cNvCxnSpPr/>
          <p:nvPr userDrawn="1"/>
        </p:nvCxnSpPr>
        <p:spPr>
          <a:xfrm>
            <a:off x="843960" y="6312510"/>
            <a:ext cx="10463894" cy="0"/>
          </a:xfrm>
          <a:prstGeom prst="line">
            <a:avLst/>
          </a:prstGeom>
          <a:ln w="19050">
            <a:solidFill>
              <a:srgbClr val="BE2E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740763" y="6429531"/>
            <a:ext cx="1566868" cy="35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6987384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volg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843854" y="1265213"/>
            <a:ext cx="10463777" cy="4934331"/>
          </a:xfrm>
        </p:spPr>
        <p:txBody>
          <a:bodyPr>
            <a:normAutofit/>
          </a:bodyPr>
          <a:lstStyle>
            <a:lvl1pPr marL="428670" indent="-428670">
              <a:buFont typeface="Arial" charset="0"/>
              <a:buChar char="•"/>
              <a:defRPr baseline="0"/>
            </a:lvl1pPr>
            <a:lvl2pPr marL="746797" indent="-321503">
              <a:buFont typeface="Arial" charset="0"/>
              <a:buChar char="•"/>
              <a:defRPr/>
            </a:lvl2pPr>
            <a:lvl3pPr marL="1178842" indent="-321503">
              <a:buFont typeface="Helvetica" charset="0"/>
              <a:buChar char="−"/>
              <a:defRPr/>
            </a:lvl3pPr>
            <a:lvl4pPr marL="1550552" indent="-267919">
              <a:buFont typeface="Helvetica" charset="0"/>
              <a:buChar char="−"/>
              <a:defRPr/>
            </a:lvl4pPr>
            <a:lvl5pPr marL="1982597" indent="-267919">
              <a:buFont typeface="Helvetica" charset="0"/>
              <a:buChar char="−"/>
              <a:defRPr/>
            </a:lvl5pPr>
          </a:lstStyle>
          <a:p>
            <a:pPr lvl="0"/>
            <a:r>
              <a:rPr lang="nl-NL" altLang="nl-NL"/>
              <a:t>Tekststijl van het model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  <a:endParaRPr lang="nl-NL" altLang="nl-NL" dirty="0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510068-CF9F-1546-A962-438E155E6626}" type="slidenum">
              <a:rPr lang="nl-NL" altLang="nl-NL" smtClean="0"/>
              <a:pPr/>
              <a:t>‹#›</a:t>
            </a:fld>
            <a:endParaRPr lang="nl-NL" alt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nl-NL"/>
              <a:t>2018年6月3日</a:t>
            </a:r>
            <a:endParaRPr lang="nl-NL" altLang="nl-NL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0763" y="6429531"/>
            <a:ext cx="1566868" cy="35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960966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3EAE64-8D7C-46C4-8166-725788FE4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9D29755-1020-4E8D-A7C7-B1DEBDD03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E31E027-DF8E-4E4D-91A4-9ABF8CD07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2018年6月3日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185C87C-91D8-4391-A75D-C208D1F9C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5BA3139-4AD7-4E1A-A55F-6E0B4775A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C4C2-906C-41CF-BE07-B4B6159EE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049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F94903-B681-4962-A576-05171E230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0804DCB-EF32-498D-B51E-9652B90538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6812AB8-FE02-4D84-9F7C-01FD0C105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2018年6月3日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52A9946-AF61-4FF6-BAB5-D9879C45C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71ECB70-4487-4E06-9A2D-C0E62C915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C4C2-906C-41CF-BE07-B4B6159EE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667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D1053F-2524-440F-A01C-47257FB14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A765B04-4F7F-4F88-9B2A-1A31C06B52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1ABAF26-B85C-4510-831B-58234BDA80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9DB0BB3-26CC-457C-8E11-4AB9E469B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2018年6月3日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33E659B-A75D-487C-AC57-F1C0B5AAF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C8049E1-419C-44BA-B464-E91B9E473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C4C2-906C-41CF-BE07-B4B6159EE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136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A847AF-E8CB-449A-9D93-2EBBB1031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6A03086-A783-4420-AFD0-CF699D724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28E6898-74AC-4BC3-A9A3-62A16CEA66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601FA89-370F-443D-8212-7F251B6B07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923B852-4189-44DC-86B3-79C61560FA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2994457-118E-4F02-B427-A67E1A164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2018年6月3日</a:t>
            </a:r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C28A122-9840-4F4F-B1A7-18743A350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5A8CE322-F476-40EF-BD60-EC428C1CD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C4C2-906C-41CF-BE07-B4B6159EE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733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648051-1DE8-4354-9A7D-99B611EEA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57D6AD8-5095-458D-B5EE-20C043542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2018年6月3日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5979056-CF0D-46C8-9812-918235AC8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8B0471D-8B0E-42AF-8397-60A1ADC03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C4C2-906C-41CF-BE07-B4B6159EE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067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55C9025-D57B-4B2C-B2EC-BA38FDBDA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2018年6月3日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64613A1-D519-44EA-80BF-B9DFAB487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A4C4306-694C-4406-B83D-2DC289936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C4C2-906C-41CF-BE07-B4B6159EE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580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F9DDFD-7DA9-4913-9766-D0989ED66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A4E3E12-EA19-40B7-ADC5-841019CC6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A580D85-8F4E-499C-B1A4-AF8C485ADA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D09767C-0DE0-4186-849D-CFA3AD0CD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2018年6月3日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7790B7E-7D67-4A04-8ADE-E16A1C879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1E19DC4-1044-46C4-A8E0-66602FE43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C4C2-906C-41CF-BE07-B4B6159EE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022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8434A2-E2BD-42E0-A360-A655CEAD3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7F10875B-88A1-4992-8BE6-A2DFF1057C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C5446A3-9D64-4135-AFA5-7DFEC5FE76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8C6CE1A-FE81-4110-B859-01FBAC472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2018年6月3日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033DC2A-F6B6-4824-9828-C4BCCBB3B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BF1E34F-D239-423A-9C22-37EFAF30F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C4C2-906C-41CF-BE07-B4B6159EE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323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EE8A6BD-9DEF-4716-BD32-1BE75981A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480DBD7-4CBC-4B5A-AE8B-4D0BD3015E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5C91C10-5E1A-4B13-9B36-E98547EFD3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2018年6月3日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305352D-2513-4323-AB2D-FE6F8BECB9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4091DBE-D437-4B4F-92A3-72A0EF103D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2C4C2-906C-41CF-BE07-B4B6159EE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417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843960" y="506595"/>
            <a:ext cx="10463894" cy="758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dirty="0"/>
              <a:t>Titelstijl van model bewerken</a:t>
            </a:r>
          </a:p>
        </p:txBody>
      </p:sp>
      <p:sp>
        <p:nvSpPr>
          <p:cNvPr id="8195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843960" y="1516440"/>
            <a:ext cx="10463894" cy="4050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dirty="0"/>
              <a:t>Klik om de tekststijl van het model te bewerken</a:t>
            </a:r>
          </a:p>
          <a:p>
            <a:pPr lvl="1"/>
            <a:r>
              <a:rPr lang="nl-NL" altLang="nl-NL" dirty="0"/>
              <a:t>Tweede niveau</a:t>
            </a:r>
          </a:p>
          <a:p>
            <a:pPr lvl="2"/>
            <a:r>
              <a:rPr lang="nl-NL" altLang="nl-NL" dirty="0"/>
              <a:t>Derde niveau</a:t>
            </a:r>
          </a:p>
          <a:p>
            <a:pPr lvl="3"/>
            <a:r>
              <a:rPr lang="nl-NL" altLang="nl-NL" dirty="0"/>
              <a:t>Vierde niveau</a:t>
            </a:r>
          </a:p>
          <a:p>
            <a:pPr lvl="4"/>
            <a:r>
              <a:rPr lang="nl-NL" altLang="nl-NL" dirty="0"/>
              <a:t>Vijfde niveau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3793668" y="6447208"/>
            <a:ext cx="587942" cy="36488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84" b="0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132E2AD1-83D9-DF41-A9AF-2F9595B23F20}" type="slidenum">
              <a:rPr lang="nl-NL" altLang="nl-NL" smtClean="0"/>
              <a:pPr/>
              <a:t>‹#›</a:t>
            </a:fld>
            <a:endParaRPr lang="nl-NL" alt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464963" y="6447208"/>
            <a:ext cx="2372915" cy="36488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609697" eaLnBrk="1" fontAlgn="auto" hangingPunct="1">
              <a:spcBef>
                <a:spcPts val="0"/>
              </a:spcBef>
              <a:spcAft>
                <a:spcPts val="0"/>
              </a:spcAft>
              <a:defRPr sz="984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9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919595" y="6447208"/>
            <a:ext cx="864798" cy="36488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84" b="0">
                <a:solidFill>
                  <a:schemeClr val="bg1"/>
                </a:solidFill>
                <a:latin typeface="Calibri" charset="0"/>
              </a:defRPr>
            </a:lvl1pPr>
          </a:lstStyle>
          <a:p>
            <a:r>
              <a:rPr lang="en-US" altLang="nl-NL"/>
              <a:t>2018年6月3日</a:t>
            </a:r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783233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 spd="med">
    <p:fade/>
  </p:transition>
  <p:hf hdr="0" ftr="0"/>
  <p:txStyles>
    <p:titleStyle>
      <a:lvl1pPr algn="l" defTabSz="608771" rtl="0" eaLnBrk="0" fontAlgn="base" hangingPunct="0">
        <a:spcBef>
          <a:spcPct val="0"/>
        </a:spcBef>
        <a:spcAft>
          <a:spcPct val="0"/>
        </a:spcAft>
        <a:defRPr sz="3513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08771" rtl="0" eaLnBrk="0" fontAlgn="base" hangingPunct="0">
        <a:spcBef>
          <a:spcPct val="0"/>
        </a:spcBef>
        <a:spcAft>
          <a:spcPct val="0"/>
        </a:spcAft>
        <a:defRPr sz="4689">
          <a:solidFill>
            <a:schemeClr val="bg1"/>
          </a:solidFill>
          <a:latin typeface="Calibri" charset="0"/>
        </a:defRPr>
      </a:lvl2pPr>
      <a:lvl3pPr algn="ctr" defTabSz="608771" rtl="0" eaLnBrk="0" fontAlgn="base" hangingPunct="0">
        <a:spcBef>
          <a:spcPct val="0"/>
        </a:spcBef>
        <a:spcAft>
          <a:spcPct val="0"/>
        </a:spcAft>
        <a:defRPr sz="4689">
          <a:solidFill>
            <a:schemeClr val="bg1"/>
          </a:solidFill>
          <a:latin typeface="Calibri" charset="0"/>
        </a:defRPr>
      </a:lvl3pPr>
      <a:lvl4pPr algn="ctr" defTabSz="608771" rtl="0" eaLnBrk="0" fontAlgn="base" hangingPunct="0">
        <a:spcBef>
          <a:spcPct val="0"/>
        </a:spcBef>
        <a:spcAft>
          <a:spcPct val="0"/>
        </a:spcAft>
        <a:defRPr sz="4689">
          <a:solidFill>
            <a:schemeClr val="bg1"/>
          </a:solidFill>
          <a:latin typeface="Calibri" charset="0"/>
        </a:defRPr>
      </a:lvl4pPr>
      <a:lvl5pPr algn="ctr" defTabSz="608771" rtl="0" eaLnBrk="0" fontAlgn="base" hangingPunct="0">
        <a:spcBef>
          <a:spcPct val="0"/>
        </a:spcBef>
        <a:spcAft>
          <a:spcPct val="0"/>
        </a:spcAft>
        <a:defRPr sz="4689">
          <a:solidFill>
            <a:schemeClr val="bg1"/>
          </a:solidFill>
          <a:latin typeface="Calibri" charset="0"/>
        </a:defRPr>
      </a:lvl5pPr>
      <a:lvl6pPr marL="428670" algn="l" defTabSz="608771" rtl="0" fontAlgn="base">
        <a:spcBef>
          <a:spcPct val="0"/>
        </a:spcBef>
        <a:spcAft>
          <a:spcPct val="0"/>
        </a:spcAft>
        <a:defRPr sz="4689">
          <a:solidFill>
            <a:schemeClr val="tx1"/>
          </a:solidFill>
          <a:latin typeface="Arial" charset="0"/>
        </a:defRPr>
      </a:lvl6pPr>
      <a:lvl7pPr marL="857339" algn="l" defTabSz="608771" rtl="0" fontAlgn="base">
        <a:spcBef>
          <a:spcPct val="0"/>
        </a:spcBef>
        <a:spcAft>
          <a:spcPct val="0"/>
        </a:spcAft>
        <a:defRPr sz="4689">
          <a:solidFill>
            <a:schemeClr val="tx1"/>
          </a:solidFill>
          <a:latin typeface="Arial" charset="0"/>
        </a:defRPr>
      </a:lvl7pPr>
      <a:lvl8pPr marL="1286009" algn="l" defTabSz="608771" rtl="0" fontAlgn="base">
        <a:spcBef>
          <a:spcPct val="0"/>
        </a:spcBef>
        <a:spcAft>
          <a:spcPct val="0"/>
        </a:spcAft>
        <a:defRPr sz="4689">
          <a:solidFill>
            <a:schemeClr val="tx1"/>
          </a:solidFill>
          <a:latin typeface="Arial" charset="0"/>
        </a:defRPr>
      </a:lvl8pPr>
      <a:lvl9pPr marL="1714679" algn="l" defTabSz="608771" rtl="0" fontAlgn="base">
        <a:spcBef>
          <a:spcPct val="0"/>
        </a:spcBef>
        <a:spcAft>
          <a:spcPct val="0"/>
        </a:spcAft>
        <a:defRPr sz="4689">
          <a:solidFill>
            <a:schemeClr val="tx1"/>
          </a:solidFill>
          <a:latin typeface="Arial" charset="0"/>
        </a:defRPr>
      </a:lvl9pPr>
    </p:titleStyle>
    <p:bodyStyle>
      <a:lvl1pPr algn="l" defTabSz="608771" rtl="0" eaLnBrk="0" fontAlgn="base" hangingPunct="0">
        <a:spcBef>
          <a:spcPts val="1407"/>
        </a:spcBef>
        <a:spcAft>
          <a:spcPct val="0"/>
        </a:spcAft>
        <a:buFont typeface="Arial" charset="0"/>
        <a:defRPr sz="1968" kern="1200">
          <a:solidFill>
            <a:schemeClr val="tx1"/>
          </a:solidFill>
          <a:latin typeface="+mn-lt"/>
          <a:ea typeface="+mn-ea"/>
          <a:cs typeface="+mn-cs"/>
        </a:defRPr>
      </a:lvl1pPr>
      <a:lvl2pPr marL="745707" indent="-320014" algn="l" defTabSz="608771" rtl="0" eaLnBrk="0" fontAlgn="base" hangingPunct="0">
        <a:lnSpc>
          <a:spcPct val="90000"/>
        </a:lnSpc>
        <a:spcBef>
          <a:spcPts val="1407"/>
        </a:spcBef>
        <a:spcAft>
          <a:spcPct val="0"/>
        </a:spcAft>
        <a:buFont typeface="Arial" charset="0"/>
        <a:buChar char="•"/>
        <a:defRPr sz="1968" kern="1200">
          <a:solidFill>
            <a:schemeClr val="tx1"/>
          </a:solidFill>
          <a:latin typeface="+mn-lt"/>
          <a:ea typeface="+mn-ea"/>
          <a:cs typeface="+mn-cs"/>
        </a:defRPr>
      </a:lvl2pPr>
      <a:lvl3pPr marL="1177354" indent="-321503" algn="l" defTabSz="608771" rtl="0" eaLnBrk="0" fontAlgn="base" hangingPunct="0">
        <a:lnSpc>
          <a:spcPct val="90000"/>
        </a:lnSpc>
        <a:spcBef>
          <a:spcPts val="938"/>
        </a:spcBef>
        <a:spcAft>
          <a:spcPct val="0"/>
        </a:spcAft>
        <a:buFont typeface="Helvetica" charset="0"/>
        <a:buChar char="−"/>
        <a:defRPr sz="1406" kern="1200">
          <a:solidFill>
            <a:schemeClr val="tx1"/>
          </a:solidFill>
          <a:latin typeface="+mn-lt"/>
          <a:ea typeface="+mn-ea"/>
          <a:cs typeface="+mn-cs"/>
        </a:defRPr>
      </a:lvl3pPr>
      <a:lvl4pPr marL="1547974" indent="-267919" algn="l" defTabSz="608771" rtl="0" eaLnBrk="0" fontAlgn="base" hangingPunct="0">
        <a:lnSpc>
          <a:spcPct val="90000"/>
        </a:lnSpc>
        <a:spcBef>
          <a:spcPts val="938"/>
        </a:spcBef>
        <a:spcAft>
          <a:spcPct val="0"/>
        </a:spcAft>
        <a:buFont typeface="Helvetica" charset="0"/>
        <a:buChar char="−"/>
        <a:defRPr sz="1265" kern="1200">
          <a:solidFill>
            <a:schemeClr val="tx1"/>
          </a:solidFill>
          <a:latin typeface="+mn-lt"/>
          <a:ea typeface="+mn-ea"/>
          <a:cs typeface="+mn-cs"/>
        </a:defRPr>
      </a:lvl4pPr>
      <a:lvl5pPr marL="1981109" indent="-267919" algn="l" defTabSz="608771" rtl="0" eaLnBrk="0" fontAlgn="base" hangingPunct="0">
        <a:lnSpc>
          <a:spcPct val="90000"/>
        </a:lnSpc>
        <a:spcBef>
          <a:spcPts val="938"/>
        </a:spcBef>
        <a:spcAft>
          <a:spcPct val="0"/>
        </a:spcAft>
        <a:buFont typeface="Helvetica" charset="0"/>
        <a:buChar char="−"/>
        <a:defRPr sz="1124" kern="1200">
          <a:solidFill>
            <a:schemeClr val="tx1"/>
          </a:solidFill>
          <a:latin typeface="+mn-lt"/>
          <a:ea typeface="+mn-ea"/>
          <a:cs typeface="+mn-cs"/>
        </a:defRPr>
      </a:lvl5pPr>
      <a:lvl6pPr marL="3353333" indent="-304849" algn="l" defTabSz="609697" rtl="0" eaLnBrk="1" latinLnBrk="0" hangingPunct="1">
        <a:spcBef>
          <a:spcPct val="20000"/>
        </a:spcBef>
        <a:buFont typeface="Arial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6pPr>
      <a:lvl7pPr marL="3963029" indent="-304849" algn="l" defTabSz="609697" rtl="0" eaLnBrk="1" latinLnBrk="0" hangingPunct="1">
        <a:spcBef>
          <a:spcPct val="20000"/>
        </a:spcBef>
        <a:buFont typeface="Arial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7pPr>
      <a:lvl8pPr marL="4572727" indent="-304849" algn="l" defTabSz="609697" rtl="0" eaLnBrk="1" latinLnBrk="0" hangingPunct="1">
        <a:spcBef>
          <a:spcPct val="20000"/>
        </a:spcBef>
        <a:buFont typeface="Arial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8pPr>
      <a:lvl9pPr marL="5182423" indent="-304849" algn="l" defTabSz="609697" rtl="0" eaLnBrk="1" latinLnBrk="0" hangingPunct="1">
        <a:spcBef>
          <a:spcPct val="20000"/>
        </a:spcBef>
        <a:buFont typeface="Arial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09697" rtl="0" eaLnBrk="1" latinLnBrk="0" hangingPunct="1">
        <a:defRPr sz="2437" kern="1200">
          <a:solidFill>
            <a:schemeClr val="tx1"/>
          </a:solidFill>
          <a:latin typeface="+mn-lt"/>
          <a:ea typeface="+mn-ea"/>
          <a:cs typeface="+mn-cs"/>
        </a:defRPr>
      </a:lvl1pPr>
      <a:lvl2pPr marL="609697" algn="l" defTabSz="609697" rtl="0" eaLnBrk="1" latinLnBrk="0" hangingPunct="1">
        <a:defRPr sz="2437" kern="1200">
          <a:solidFill>
            <a:schemeClr val="tx1"/>
          </a:solidFill>
          <a:latin typeface="+mn-lt"/>
          <a:ea typeface="+mn-ea"/>
          <a:cs typeface="+mn-cs"/>
        </a:defRPr>
      </a:lvl2pPr>
      <a:lvl3pPr marL="1219393" algn="l" defTabSz="609697" rtl="0" eaLnBrk="1" latinLnBrk="0" hangingPunct="1">
        <a:defRPr sz="2437" kern="1200">
          <a:solidFill>
            <a:schemeClr val="tx1"/>
          </a:solidFill>
          <a:latin typeface="+mn-lt"/>
          <a:ea typeface="+mn-ea"/>
          <a:cs typeface="+mn-cs"/>
        </a:defRPr>
      </a:lvl3pPr>
      <a:lvl4pPr marL="1829090" algn="l" defTabSz="609697" rtl="0" eaLnBrk="1" latinLnBrk="0" hangingPunct="1">
        <a:defRPr sz="2437" kern="1200">
          <a:solidFill>
            <a:schemeClr val="tx1"/>
          </a:solidFill>
          <a:latin typeface="+mn-lt"/>
          <a:ea typeface="+mn-ea"/>
          <a:cs typeface="+mn-cs"/>
        </a:defRPr>
      </a:lvl4pPr>
      <a:lvl5pPr marL="2438786" algn="l" defTabSz="609697" rtl="0" eaLnBrk="1" latinLnBrk="0" hangingPunct="1">
        <a:defRPr sz="2437" kern="1200">
          <a:solidFill>
            <a:schemeClr val="tx1"/>
          </a:solidFill>
          <a:latin typeface="+mn-lt"/>
          <a:ea typeface="+mn-ea"/>
          <a:cs typeface="+mn-cs"/>
        </a:defRPr>
      </a:lvl5pPr>
      <a:lvl6pPr marL="3048484" algn="l" defTabSz="609697" rtl="0" eaLnBrk="1" latinLnBrk="0" hangingPunct="1">
        <a:defRPr sz="2437" kern="1200">
          <a:solidFill>
            <a:schemeClr val="tx1"/>
          </a:solidFill>
          <a:latin typeface="+mn-lt"/>
          <a:ea typeface="+mn-ea"/>
          <a:cs typeface="+mn-cs"/>
        </a:defRPr>
      </a:lvl6pPr>
      <a:lvl7pPr marL="3658181" algn="l" defTabSz="609697" rtl="0" eaLnBrk="1" latinLnBrk="0" hangingPunct="1">
        <a:defRPr sz="2437" kern="1200">
          <a:solidFill>
            <a:schemeClr val="tx1"/>
          </a:solidFill>
          <a:latin typeface="+mn-lt"/>
          <a:ea typeface="+mn-ea"/>
          <a:cs typeface="+mn-cs"/>
        </a:defRPr>
      </a:lvl7pPr>
      <a:lvl8pPr marL="4267878" algn="l" defTabSz="609697" rtl="0" eaLnBrk="1" latinLnBrk="0" hangingPunct="1">
        <a:defRPr sz="2437" kern="1200">
          <a:solidFill>
            <a:schemeClr val="tx1"/>
          </a:solidFill>
          <a:latin typeface="+mn-lt"/>
          <a:ea typeface="+mn-ea"/>
          <a:cs typeface="+mn-cs"/>
        </a:defRPr>
      </a:lvl8pPr>
      <a:lvl9pPr marL="4877574" algn="l" defTabSz="609697" rtl="0" eaLnBrk="1" latinLnBrk="0" hangingPunct="1">
        <a:defRPr sz="24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843960" y="506595"/>
            <a:ext cx="10463894" cy="758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dirty="0"/>
              <a:t>Titelstijl van model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843960" y="1265371"/>
            <a:ext cx="10463894" cy="4934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dirty="0"/>
              <a:t>Klik om de tekststijl van het model te bewerken</a:t>
            </a:r>
          </a:p>
          <a:p>
            <a:pPr lvl="1"/>
            <a:r>
              <a:rPr lang="nl-NL" altLang="nl-NL" dirty="0"/>
              <a:t>Tweede niveau</a:t>
            </a:r>
          </a:p>
          <a:p>
            <a:pPr lvl="2"/>
            <a:r>
              <a:rPr lang="nl-NL" altLang="nl-NL" dirty="0"/>
              <a:t>Derde niveau</a:t>
            </a:r>
          </a:p>
          <a:p>
            <a:pPr lvl="3"/>
            <a:r>
              <a:rPr lang="nl-NL" altLang="nl-NL" dirty="0"/>
              <a:t>Vierde niveau</a:t>
            </a:r>
          </a:p>
          <a:p>
            <a:pPr lvl="4"/>
            <a:r>
              <a:rPr lang="nl-NL" altLang="nl-NL" dirty="0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3793668" y="6447208"/>
            <a:ext cx="587942" cy="36488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84">
                <a:solidFill>
                  <a:schemeClr val="tx1"/>
                </a:solidFill>
                <a:latin typeface="+mn-lt"/>
              </a:defRPr>
            </a:lvl1pPr>
          </a:lstStyle>
          <a:p>
            <a:fld id="{132E2AD1-83D9-DF41-A9AF-2F9595B23F20}" type="slidenum">
              <a:rPr lang="nl-NL" altLang="nl-NL" smtClean="0"/>
              <a:pPr/>
              <a:t>‹#›</a:t>
            </a:fld>
            <a:endParaRPr lang="nl-NL" alt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464963" y="6447208"/>
            <a:ext cx="2372915" cy="36488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609697" eaLnBrk="1" fontAlgn="auto" hangingPunct="1">
              <a:spcBef>
                <a:spcPts val="0"/>
              </a:spcBef>
              <a:spcAft>
                <a:spcPts val="0"/>
              </a:spcAft>
              <a:defRPr sz="984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919595" y="6447208"/>
            <a:ext cx="864798" cy="36488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84" b="0">
                <a:solidFill>
                  <a:schemeClr val="tx1"/>
                </a:solidFill>
                <a:latin typeface="Calibri" charset="0"/>
              </a:defRPr>
            </a:lvl1pPr>
          </a:lstStyle>
          <a:p>
            <a:r>
              <a:rPr lang="en-US" altLang="nl-NL"/>
              <a:t>2018年6月3日</a:t>
            </a:r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4047292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ransition spd="med">
    <p:fade/>
  </p:transition>
  <p:hf hdr="0" ftr="0"/>
  <p:txStyles>
    <p:titleStyle>
      <a:lvl1pPr algn="l" defTabSz="608771" rtl="0" eaLnBrk="1" fontAlgn="base" hangingPunct="1">
        <a:spcBef>
          <a:spcPct val="0"/>
        </a:spcBef>
        <a:spcAft>
          <a:spcPct val="0"/>
        </a:spcAft>
        <a:defRPr sz="2249" b="1" kern="1200">
          <a:solidFill>
            <a:srgbClr val="BE2E1A"/>
          </a:solidFill>
          <a:latin typeface="+mj-lt"/>
          <a:ea typeface="+mj-ea"/>
          <a:cs typeface="+mj-cs"/>
        </a:defRPr>
      </a:lvl1pPr>
      <a:lvl2pPr algn="l" defTabSz="608771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BE2E1A"/>
          </a:solidFill>
          <a:latin typeface="Calibri" charset="0"/>
        </a:defRPr>
      </a:lvl2pPr>
      <a:lvl3pPr algn="l" defTabSz="608771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BE2E1A"/>
          </a:solidFill>
          <a:latin typeface="Calibri" charset="0"/>
        </a:defRPr>
      </a:lvl3pPr>
      <a:lvl4pPr algn="l" defTabSz="608771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BE2E1A"/>
          </a:solidFill>
          <a:latin typeface="Calibri" charset="0"/>
        </a:defRPr>
      </a:lvl4pPr>
      <a:lvl5pPr algn="l" defTabSz="608771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BE2E1A"/>
          </a:solidFill>
          <a:latin typeface="Calibri" charset="0"/>
        </a:defRPr>
      </a:lvl5pPr>
      <a:lvl6pPr marL="428670" algn="l" defTabSz="608771" rtl="0" eaLnBrk="1" fontAlgn="base" hangingPunct="1">
        <a:spcBef>
          <a:spcPct val="0"/>
        </a:spcBef>
        <a:spcAft>
          <a:spcPct val="0"/>
        </a:spcAft>
        <a:defRPr sz="2813" b="1">
          <a:solidFill>
            <a:srgbClr val="BE2E1A"/>
          </a:solidFill>
          <a:latin typeface="Arial" charset="0"/>
        </a:defRPr>
      </a:lvl6pPr>
      <a:lvl7pPr marL="857339" algn="l" defTabSz="608771" rtl="0" eaLnBrk="1" fontAlgn="base" hangingPunct="1">
        <a:spcBef>
          <a:spcPct val="0"/>
        </a:spcBef>
        <a:spcAft>
          <a:spcPct val="0"/>
        </a:spcAft>
        <a:defRPr sz="2813" b="1">
          <a:solidFill>
            <a:srgbClr val="BE2E1A"/>
          </a:solidFill>
          <a:latin typeface="Arial" charset="0"/>
        </a:defRPr>
      </a:lvl7pPr>
      <a:lvl8pPr marL="1286009" algn="l" defTabSz="608771" rtl="0" eaLnBrk="1" fontAlgn="base" hangingPunct="1">
        <a:spcBef>
          <a:spcPct val="0"/>
        </a:spcBef>
        <a:spcAft>
          <a:spcPct val="0"/>
        </a:spcAft>
        <a:defRPr sz="2813" b="1">
          <a:solidFill>
            <a:srgbClr val="BE2E1A"/>
          </a:solidFill>
          <a:latin typeface="Arial" charset="0"/>
        </a:defRPr>
      </a:lvl8pPr>
      <a:lvl9pPr marL="1714679" algn="l" defTabSz="608771" rtl="0" eaLnBrk="1" fontAlgn="base" hangingPunct="1">
        <a:spcBef>
          <a:spcPct val="0"/>
        </a:spcBef>
        <a:spcAft>
          <a:spcPct val="0"/>
        </a:spcAft>
        <a:defRPr sz="2813" b="1">
          <a:solidFill>
            <a:srgbClr val="BE2E1A"/>
          </a:solidFill>
          <a:latin typeface="Arial" charset="0"/>
        </a:defRPr>
      </a:lvl9pPr>
    </p:titleStyle>
    <p:bodyStyle>
      <a:lvl1pPr marL="428670" indent="-428670" algn="l" defTabSz="608771" rtl="0" eaLnBrk="1" fontAlgn="base" hangingPunct="1">
        <a:lnSpc>
          <a:spcPct val="100000"/>
        </a:lnSpc>
        <a:spcBef>
          <a:spcPts val="1407"/>
        </a:spcBef>
        <a:spcAft>
          <a:spcPct val="0"/>
        </a:spcAft>
        <a:buFont typeface="Arial" charset="0"/>
        <a:buChar char="•"/>
        <a:defRPr sz="1968" kern="1200">
          <a:solidFill>
            <a:schemeClr val="tx1"/>
          </a:solidFill>
          <a:latin typeface="+mn-lt"/>
          <a:ea typeface="+mn-ea"/>
          <a:cs typeface="+mn-cs"/>
        </a:defRPr>
      </a:lvl1pPr>
      <a:lvl2pPr marL="745707" indent="-321503" algn="l" defTabSz="608771" rtl="0" eaLnBrk="1" fontAlgn="base" hangingPunct="1">
        <a:lnSpc>
          <a:spcPct val="90000"/>
        </a:lnSpc>
        <a:spcBef>
          <a:spcPts val="1407"/>
        </a:spcBef>
        <a:spcAft>
          <a:spcPct val="0"/>
        </a:spcAft>
        <a:buFont typeface="Arial" charset="0"/>
        <a:buChar char="•"/>
        <a:defRPr sz="1968" kern="1200">
          <a:solidFill>
            <a:schemeClr val="tx1"/>
          </a:solidFill>
          <a:latin typeface="+mn-lt"/>
          <a:ea typeface="+mn-ea"/>
          <a:cs typeface="+mn-cs"/>
        </a:defRPr>
      </a:lvl2pPr>
      <a:lvl3pPr marL="1178842" indent="-321503" algn="l" defTabSz="608771" rtl="0" eaLnBrk="1" fontAlgn="base" hangingPunct="1">
        <a:lnSpc>
          <a:spcPct val="90000"/>
        </a:lnSpc>
        <a:spcBef>
          <a:spcPts val="938"/>
        </a:spcBef>
        <a:spcAft>
          <a:spcPct val="0"/>
        </a:spcAft>
        <a:buFont typeface="Helvetica" charset="0"/>
        <a:buChar char="−"/>
        <a:defRPr sz="1406" kern="1200">
          <a:solidFill>
            <a:schemeClr val="tx1"/>
          </a:solidFill>
          <a:latin typeface="+mn-lt"/>
          <a:ea typeface="+mn-ea"/>
          <a:cs typeface="+mn-cs"/>
        </a:defRPr>
      </a:lvl3pPr>
      <a:lvl4pPr marL="1549463" indent="-267919" algn="l" defTabSz="608771" rtl="0" eaLnBrk="1" fontAlgn="base" hangingPunct="1">
        <a:lnSpc>
          <a:spcPct val="90000"/>
        </a:lnSpc>
        <a:spcBef>
          <a:spcPts val="938"/>
        </a:spcBef>
        <a:spcAft>
          <a:spcPct val="0"/>
        </a:spcAft>
        <a:buFont typeface="Helvetica" charset="0"/>
        <a:buChar char="−"/>
        <a:defRPr sz="1265" kern="1200">
          <a:solidFill>
            <a:schemeClr val="tx1"/>
          </a:solidFill>
          <a:latin typeface="+mn-lt"/>
          <a:ea typeface="+mn-ea"/>
          <a:cs typeface="+mn-cs"/>
        </a:defRPr>
      </a:lvl4pPr>
      <a:lvl5pPr marL="1982597" indent="-267919" algn="l" defTabSz="608771" rtl="0" eaLnBrk="1" fontAlgn="base" hangingPunct="1">
        <a:lnSpc>
          <a:spcPct val="90000"/>
        </a:lnSpc>
        <a:spcBef>
          <a:spcPts val="938"/>
        </a:spcBef>
        <a:spcAft>
          <a:spcPct val="0"/>
        </a:spcAft>
        <a:buFont typeface="Helvetica" charset="0"/>
        <a:buChar char="−"/>
        <a:defRPr sz="1124" kern="1200">
          <a:solidFill>
            <a:schemeClr val="tx1"/>
          </a:solidFill>
          <a:latin typeface="+mn-lt"/>
          <a:ea typeface="+mn-ea"/>
          <a:cs typeface="+mn-cs"/>
        </a:defRPr>
      </a:lvl5pPr>
      <a:lvl6pPr marL="3353333" indent="-304849" algn="l" defTabSz="609697" rtl="0" eaLnBrk="1" latinLnBrk="0" hangingPunct="1">
        <a:spcBef>
          <a:spcPct val="20000"/>
        </a:spcBef>
        <a:buFont typeface="Arial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6pPr>
      <a:lvl7pPr marL="3963029" indent="-304849" algn="l" defTabSz="609697" rtl="0" eaLnBrk="1" latinLnBrk="0" hangingPunct="1">
        <a:spcBef>
          <a:spcPct val="20000"/>
        </a:spcBef>
        <a:buFont typeface="Arial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7pPr>
      <a:lvl8pPr marL="4572727" indent="-304849" algn="l" defTabSz="609697" rtl="0" eaLnBrk="1" latinLnBrk="0" hangingPunct="1">
        <a:spcBef>
          <a:spcPct val="20000"/>
        </a:spcBef>
        <a:buFont typeface="Arial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8pPr>
      <a:lvl9pPr marL="5182423" indent="-304849" algn="l" defTabSz="609697" rtl="0" eaLnBrk="1" latinLnBrk="0" hangingPunct="1">
        <a:spcBef>
          <a:spcPct val="20000"/>
        </a:spcBef>
        <a:buFont typeface="Arial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09697" rtl="0" eaLnBrk="1" latinLnBrk="0" hangingPunct="1">
        <a:defRPr sz="2437" kern="1200">
          <a:solidFill>
            <a:schemeClr val="tx1"/>
          </a:solidFill>
          <a:latin typeface="+mn-lt"/>
          <a:ea typeface="+mn-ea"/>
          <a:cs typeface="+mn-cs"/>
        </a:defRPr>
      </a:lvl1pPr>
      <a:lvl2pPr marL="609697" algn="l" defTabSz="609697" rtl="0" eaLnBrk="1" latinLnBrk="0" hangingPunct="1">
        <a:defRPr sz="2437" kern="1200">
          <a:solidFill>
            <a:schemeClr val="tx1"/>
          </a:solidFill>
          <a:latin typeface="+mn-lt"/>
          <a:ea typeface="+mn-ea"/>
          <a:cs typeface="+mn-cs"/>
        </a:defRPr>
      </a:lvl2pPr>
      <a:lvl3pPr marL="1219393" algn="l" defTabSz="609697" rtl="0" eaLnBrk="1" latinLnBrk="0" hangingPunct="1">
        <a:defRPr sz="2437" kern="1200">
          <a:solidFill>
            <a:schemeClr val="tx1"/>
          </a:solidFill>
          <a:latin typeface="+mn-lt"/>
          <a:ea typeface="+mn-ea"/>
          <a:cs typeface="+mn-cs"/>
        </a:defRPr>
      </a:lvl3pPr>
      <a:lvl4pPr marL="1829090" algn="l" defTabSz="609697" rtl="0" eaLnBrk="1" latinLnBrk="0" hangingPunct="1">
        <a:defRPr sz="2437" kern="1200">
          <a:solidFill>
            <a:schemeClr val="tx1"/>
          </a:solidFill>
          <a:latin typeface="+mn-lt"/>
          <a:ea typeface="+mn-ea"/>
          <a:cs typeface="+mn-cs"/>
        </a:defRPr>
      </a:lvl4pPr>
      <a:lvl5pPr marL="2438786" algn="l" defTabSz="609697" rtl="0" eaLnBrk="1" latinLnBrk="0" hangingPunct="1">
        <a:defRPr sz="2437" kern="1200">
          <a:solidFill>
            <a:schemeClr val="tx1"/>
          </a:solidFill>
          <a:latin typeface="+mn-lt"/>
          <a:ea typeface="+mn-ea"/>
          <a:cs typeface="+mn-cs"/>
        </a:defRPr>
      </a:lvl5pPr>
      <a:lvl6pPr marL="3048484" algn="l" defTabSz="609697" rtl="0" eaLnBrk="1" latinLnBrk="0" hangingPunct="1">
        <a:defRPr sz="2437" kern="1200">
          <a:solidFill>
            <a:schemeClr val="tx1"/>
          </a:solidFill>
          <a:latin typeface="+mn-lt"/>
          <a:ea typeface="+mn-ea"/>
          <a:cs typeface="+mn-cs"/>
        </a:defRPr>
      </a:lvl6pPr>
      <a:lvl7pPr marL="3658181" algn="l" defTabSz="609697" rtl="0" eaLnBrk="1" latinLnBrk="0" hangingPunct="1">
        <a:defRPr sz="2437" kern="1200">
          <a:solidFill>
            <a:schemeClr val="tx1"/>
          </a:solidFill>
          <a:latin typeface="+mn-lt"/>
          <a:ea typeface="+mn-ea"/>
          <a:cs typeface="+mn-cs"/>
        </a:defRPr>
      </a:lvl7pPr>
      <a:lvl8pPr marL="4267878" algn="l" defTabSz="609697" rtl="0" eaLnBrk="1" latinLnBrk="0" hangingPunct="1">
        <a:defRPr sz="2437" kern="1200">
          <a:solidFill>
            <a:schemeClr val="tx1"/>
          </a:solidFill>
          <a:latin typeface="+mn-lt"/>
          <a:ea typeface="+mn-ea"/>
          <a:cs typeface="+mn-cs"/>
        </a:defRPr>
      </a:lvl8pPr>
      <a:lvl9pPr marL="4877574" algn="l" defTabSz="609697" rtl="0" eaLnBrk="1" latinLnBrk="0" hangingPunct="1">
        <a:defRPr sz="24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mailto:p.vercoulen@student.ru.nl" TargetMode="Externa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43960" y="507071"/>
            <a:ext cx="10463894" cy="1693239"/>
          </a:xfrm>
        </p:spPr>
        <p:txBody>
          <a:bodyPr/>
          <a:lstStyle/>
          <a:p>
            <a:pPr algn="ctr"/>
            <a:r>
              <a:rPr lang="nl-NL" dirty="0"/>
              <a:t>Introduction to Future Technology Transformations </a:t>
            </a:r>
            <a:br>
              <a:rPr lang="nl-NL" dirty="0"/>
            </a:br>
            <a:r>
              <a:rPr lang="nl-NL" sz="6185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FTT – Part </a:t>
            </a:r>
            <a:r>
              <a:rPr lang="nl-NL" sz="6185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(2)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endParaRPr lang="nl-NL" i="1" dirty="0"/>
          </a:p>
          <a:p>
            <a:pPr algn="ctr"/>
            <a:endParaRPr lang="nl-NL" i="1" dirty="0"/>
          </a:p>
          <a:p>
            <a:pPr algn="ctr"/>
            <a:r>
              <a:rPr lang="nl-NL" i="1" dirty="0"/>
              <a:t>Pim Vercoulen</a:t>
            </a:r>
            <a:br>
              <a:rPr lang="nl-NL" i="1" dirty="0"/>
            </a:br>
            <a:r>
              <a:rPr lang="ja-JP" altLang="en-US" i="1" dirty="0"/>
              <a:t>ピムバクレン</a:t>
            </a:r>
            <a:endParaRPr lang="nl-NL" i="1" dirty="0"/>
          </a:p>
          <a:p>
            <a:pPr algn="ctr"/>
            <a:r>
              <a:rPr lang="nl-NL" i="1" dirty="0">
                <a:hlinkClick r:id="rId2"/>
              </a:rPr>
              <a:t>p.vercoulen@student.ru.nl</a:t>
            </a:r>
            <a:endParaRPr lang="nl-NL" i="1" dirty="0"/>
          </a:p>
          <a:p>
            <a:pPr algn="ctr"/>
            <a:r>
              <a:rPr lang="nl-NL" i="1" dirty="0" err="1"/>
              <a:t>June</a:t>
            </a:r>
            <a:r>
              <a:rPr lang="nl-NL" i="1" dirty="0"/>
              <a:t> 3</a:t>
            </a:r>
            <a:r>
              <a:rPr lang="nl-NL" i="1" baseline="30000" dirty="0"/>
              <a:t>rd</a:t>
            </a:r>
            <a:r>
              <a:rPr lang="nl-NL" i="1" dirty="0"/>
              <a:t>, 2018</a:t>
            </a:r>
            <a:br>
              <a:rPr lang="nl-NL" i="1" dirty="0"/>
            </a:br>
            <a:r>
              <a:rPr lang="nl-NL" i="1" dirty="0"/>
              <a:t>ASSIA office</a:t>
            </a:r>
            <a:br>
              <a:rPr lang="nl-NL" i="1" dirty="0"/>
            </a:br>
            <a:r>
              <a:rPr lang="nl-NL" i="1" dirty="0"/>
              <a:t>Nagoya University </a:t>
            </a:r>
            <a:br>
              <a:rPr lang="nl-NL" i="1" dirty="0"/>
            </a:br>
            <a:r>
              <a:rPr lang="ja-JP" altLang="en-US" i="1" dirty="0"/>
              <a:t>名古屋大学</a:t>
            </a:r>
            <a:endParaRPr lang="en-US" i="1" dirty="0"/>
          </a:p>
          <a:p>
            <a:pPr algn="ctr"/>
            <a:endParaRPr lang="nl-NL" dirty="0"/>
          </a:p>
        </p:txBody>
      </p:sp>
      <p:pic>
        <p:nvPicPr>
          <p:cNvPr id="12" name="Tijdelijke aanduiding voor inhoud 11">
            <a:extLst>
              <a:ext uri="{FF2B5EF4-FFF2-40B4-BE49-F238E27FC236}">
                <a16:creationId xmlns:a16="http://schemas.microsoft.com/office/drawing/2014/main" id="{DA2433E3-6F60-455D-AF9B-2BAA2E0623AB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3"/>
          <a:stretch>
            <a:fillRect/>
          </a:stretch>
        </p:blipFill>
        <p:spPr>
          <a:xfrm>
            <a:off x="0" y="6173540"/>
            <a:ext cx="683903" cy="683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7775DB4-F75B-4AD2-B116-883163B3607C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6919594" y="6447208"/>
            <a:ext cx="1216700" cy="364882"/>
          </a:xfrm>
        </p:spPr>
        <p:txBody>
          <a:bodyPr/>
          <a:lstStyle/>
          <a:p>
            <a:r>
              <a:rPr lang="en-US" altLang="nl-NL"/>
              <a:t>2018年6月3日</a:t>
            </a:r>
            <a:endParaRPr lang="nl-NL" altLang="nl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353DB98C-741D-4142-A813-F3240AD749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04CAB-574E-5F4F-9159-E27A716A9038}" type="slidenum">
              <a:rPr lang="nl-NL" altLang="nl-NL" smtClean="0"/>
              <a:pPr/>
              <a:t>1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2142836425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7372D3-4816-407B-869E-D7A93A513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FTT:Steel</a:t>
            </a:r>
            <a:r>
              <a:rPr lang="nl-NL" dirty="0"/>
              <a:t> – Korea – </a:t>
            </a:r>
            <a:r>
              <a:rPr lang="nl-NL" dirty="0" err="1"/>
              <a:t>Current</a:t>
            </a:r>
            <a:r>
              <a:rPr lang="nl-NL" dirty="0"/>
              <a:t> status</a:t>
            </a:r>
            <a:endParaRPr lang="en-US" dirty="0"/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DF5E5DE8-4129-4D75-964A-2827EAAAEE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2" t="2727" r="7195" b="6362"/>
          <a:stretch/>
        </p:blipFill>
        <p:spPr>
          <a:xfrm>
            <a:off x="5025440" y="0"/>
            <a:ext cx="7166560" cy="3384000"/>
          </a:xfr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2DAC08C-4FE2-438F-9807-54AEB5BBE2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6320" fontAlgn="base">
              <a:spcBef>
                <a:spcPct val="0"/>
              </a:spcBef>
              <a:spcAft>
                <a:spcPct val="0"/>
              </a:spcAft>
            </a:pPr>
            <a:fld id="{F9510068-CF9F-1546-A962-438E155E6626}" type="slidenum">
              <a:rPr lang="nl-NL" altLang="nl-NL">
                <a:solidFill>
                  <a:prstClr val="white"/>
                </a:solidFill>
                <a:latin typeface="Calibri" panose="020F0502020204030204"/>
                <a:cs typeface="Arial" charset="0"/>
              </a:rPr>
              <a:pPr defTabSz="456320"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nl-NL" altLang="nl-NL" dirty="0">
              <a:solidFill>
                <a:prstClr val="white"/>
              </a:solidFill>
              <a:latin typeface="Calibri" panose="020F0502020204030204"/>
              <a:cs typeface="Arial" charset="0"/>
            </a:endParaRP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CB552A42-AE89-40DE-B6FF-7643CC269FC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defTabSz="456320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>
                <a:solidFill>
                  <a:prstClr val="white"/>
                </a:solidFill>
                <a:cs typeface="Arial" charset="0"/>
              </a:rPr>
              <a:t>2018年6月3日</a:t>
            </a:r>
            <a:endParaRPr lang="nl-NL" altLang="nl-NL" dirty="0">
              <a:solidFill>
                <a:prstClr val="white"/>
              </a:solidFill>
              <a:cs typeface="Arial" charset="0"/>
            </a:endParaRPr>
          </a:p>
        </p:txBody>
      </p:sp>
      <p:pic>
        <p:nvPicPr>
          <p:cNvPr id="8" name="Tijdelijke aanduiding voor inhoud 11">
            <a:extLst>
              <a:ext uri="{FF2B5EF4-FFF2-40B4-BE49-F238E27FC236}">
                <a16:creationId xmlns:a16="http://schemas.microsoft.com/office/drawing/2014/main" id="{3764A141-0A99-4AFD-B7C3-D7C0AC0057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73540"/>
            <a:ext cx="683903" cy="683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070B0169-B894-4042-A337-78E7152B743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7" t="2408" r="7481" b="5701"/>
          <a:stretch/>
        </p:blipFill>
        <p:spPr>
          <a:xfrm>
            <a:off x="4742" y="3429000"/>
            <a:ext cx="7006808" cy="342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926480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7372D3-4816-407B-869E-D7A93A513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FTT:Steel</a:t>
            </a:r>
            <a:r>
              <a:rPr lang="nl-NL" dirty="0"/>
              <a:t> – Korea – </a:t>
            </a:r>
            <a:r>
              <a:rPr lang="nl-NL" dirty="0" err="1"/>
              <a:t>Challenges</a:t>
            </a:r>
            <a:endParaRPr lang="en-US" dirty="0"/>
          </a:p>
        </p:txBody>
      </p:sp>
      <p:sp useBgFill="1"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4FBE1BA-ADCE-4442-BECE-91E9AEFE1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3854" y="1265565"/>
            <a:ext cx="10463777" cy="4933529"/>
          </a:xfrm>
        </p:spPr>
        <p:txBody>
          <a:bodyPr>
            <a:normAutofit/>
          </a:bodyPr>
          <a:lstStyle/>
          <a:p>
            <a:r>
              <a:rPr lang="nl-NL" sz="2000" dirty="0" err="1"/>
              <a:t>Exempted</a:t>
            </a:r>
            <a:r>
              <a:rPr lang="nl-NL" sz="2000" dirty="0"/>
              <a:t> </a:t>
            </a:r>
            <a:r>
              <a:rPr lang="nl-NL" sz="2000" dirty="0" err="1"/>
              <a:t>from</a:t>
            </a:r>
            <a:r>
              <a:rPr lang="nl-NL" sz="2000" dirty="0"/>
              <a:t> US steel </a:t>
            </a:r>
            <a:r>
              <a:rPr lang="nl-NL" sz="2000" dirty="0" err="1"/>
              <a:t>tariffs</a:t>
            </a:r>
            <a:endParaRPr lang="nl-NL" sz="20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2DAC08C-4FE2-438F-9807-54AEB5BBE2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6320" fontAlgn="base">
              <a:spcBef>
                <a:spcPct val="0"/>
              </a:spcBef>
              <a:spcAft>
                <a:spcPct val="0"/>
              </a:spcAft>
            </a:pPr>
            <a:fld id="{F9510068-CF9F-1546-A962-438E155E6626}" type="slidenum">
              <a:rPr lang="nl-NL" altLang="nl-NL">
                <a:solidFill>
                  <a:prstClr val="white"/>
                </a:solidFill>
                <a:latin typeface="Calibri" panose="020F0502020204030204"/>
                <a:cs typeface="Arial" charset="0"/>
              </a:rPr>
              <a:pPr defTabSz="456320"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nl-NL" altLang="nl-NL" dirty="0">
              <a:solidFill>
                <a:prstClr val="white"/>
              </a:solidFill>
              <a:latin typeface="Calibri" panose="020F0502020204030204"/>
              <a:cs typeface="Arial" charset="0"/>
            </a:endParaRP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CB552A42-AE89-40DE-B6FF-7643CC269FC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defTabSz="456320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>
                <a:solidFill>
                  <a:prstClr val="white"/>
                </a:solidFill>
                <a:cs typeface="Arial" charset="0"/>
              </a:rPr>
              <a:t>2018年6月3日</a:t>
            </a:r>
            <a:endParaRPr lang="nl-NL" altLang="nl-NL" dirty="0">
              <a:solidFill>
                <a:prstClr val="white"/>
              </a:solidFill>
              <a:cs typeface="Arial" charset="0"/>
            </a:endParaRPr>
          </a:p>
        </p:txBody>
      </p:sp>
      <p:pic>
        <p:nvPicPr>
          <p:cNvPr id="8" name="Tijdelijke aanduiding voor inhoud 11">
            <a:extLst>
              <a:ext uri="{FF2B5EF4-FFF2-40B4-BE49-F238E27FC236}">
                <a16:creationId xmlns:a16="http://schemas.microsoft.com/office/drawing/2014/main" id="{3764A141-0A99-4AFD-B7C3-D7C0AC005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3540"/>
            <a:ext cx="683903" cy="683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60264520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7372D3-4816-407B-869E-D7A93A513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FTT:Steel</a:t>
            </a:r>
            <a:r>
              <a:rPr lang="nl-NL" dirty="0"/>
              <a:t> – Korea – </a:t>
            </a:r>
            <a:r>
              <a:rPr lang="nl-NL" dirty="0" err="1"/>
              <a:t>Policies</a:t>
            </a:r>
            <a:endParaRPr lang="en-US" dirty="0"/>
          </a:p>
        </p:txBody>
      </p:sp>
      <p:sp useBgFill="1"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4FBE1BA-ADCE-4442-BECE-91E9AEFE1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3854" y="1265565"/>
            <a:ext cx="10463777" cy="4933529"/>
          </a:xfrm>
        </p:spPr>
        <p:txBody>
          <a:bodyPr>
            <a:normAutofit/>
          </a:bodyPr>
          <a:lstStyle/>
          <a:p>
            <a:r>
              <a:rPr lang="en-GB" dirty="0"/>
              <a:t>GHG emission reduction targets:</a:t>
            </a:r>
          </a:p>
          <a:p>
            <a:pPr lvl="1"/>
            <a:r>
              <a:rPr lang="en-GB" b="1" dirty="0"/>
              <a:t>30% </a:t>
            </a:r>
            <a:r>
              <a:rPr lang="en-GB" dirty="0"/>
              <a:t>below BAU by 2020 </a:t>
            </a:r>
          </a:p>
          <a:p>
            <a:pPr lvl="1"/>
            <a:r>
              <a:rPr lang="en-GB" b="1" dirty="0"/>
              <a:t>37% </a:t>
            </a:r>
            <a:r>
              <a:rPr lang="en-GB" dirty="0"/>
              <a:t>below BAU by 2030.</a:t>
            </a:r>
          </a:p>
          <a:p>
            <a:r>
              <a:rPr lang="en-GB" sz="2000" b="1" dirty="0"/>
              <a:t>Emission Trading Scheme</a:t>
            </a:r>
          </a:p>
          <a:p>
            <a:pPr lvl="1"/>
            <a:r>
              <a:rPr lang="en-GB" sz="2000" dirty="0"/>
              <a:t>Includes the iron and steel industry</a:t>
            </a:r>
          </a:p>
          <a:p>
            <a:endParaRPr lang="nl-NL" sz="20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2DAC08C-4FE2-438F-9807-54AEB5BBE2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6320" fontAlgn="base">
              <a:spcBef>
                <a:spcPct val="0"/>
              </a:spcBef>
              <a:spcAft>
                <a:spcPct val="0"/>
              </a:spcAft>
            </a:pPr>
            <a:fld id="{F9510068-CF9F-1546-A962-438E155E6626}" type="slidenum">
              <a:rPr lang="nl-NL" altLang="nl-NL">
                <a:solidFill>
                  <a:prstClr val="white"/>
                </a:solidFill>
                <a:latin typeface="Calibri" panose="020F0502020204030204"/>
                <a:cs typeface="Arial" charset="0"/>
              </a:rPr>
              <a:pPr defTabSz="456320"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nl-NL" altLang="nl-NL" dirty="0">
              <a:solidFill>
                <a:prstClr val="white"/>
              </a:solidFill>
              <a:latin typeface="Calibri" panose="020F0502020204030204"/>
              <a:cs typeface="Arial" charset="0"/>
            </a:endParaRP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CB552A42-AE89-40DE-B6FF-7643CC269FC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defTabSz="456320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>
                <a:solidFill>
                  <a:prstClr val="white"/>
                </a:solidFill>
                <a:cs typeface="Arial" charset="0"/>
              </a:rPr>
              <a:t>2018年6月3日</a:t>
            </a:r>
            <a:endParaRPr lang="nl-NL" altLang="nl-NL" dirty="0">
              <a:solidFill>
                <a:prstClr val="white"/>
              </a:solidFill>
              <a:cs typeface="Arial" charset="0"/>
            </a:endParaRPr>
          </a:p>
        </p:txBody>
      </p:sp>
      <p:pic>
        <p:nvPicPr>
          <p:cNvPr id="8" name="Tijdelijke aanduiding voor inhoud 11">
            <a:extLst>
              <a:ext uri="{FF2B5EF4-FFF2-40B4-BE49-F238E27FC236}">
                <a16:creationId xmlns:a16="http://schemas.microsoft.com/office/drawing/2014/main" id="{3764A141-0A99-4AFD-B7C3-D7C0AC005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3540"/>
            <a:ext cx="683903" cy="683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8116119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7372D3-4816-407B-869E-D7A93A513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FTT:Steel</a:t>
            </a:r>
            <a:r>
              <a:rPr lang="nl-NL" dirty="0"/>
              <a:t> – Taiwan – </a:t>
            </a:r>
            <a:r>
              <a:rPr lang="nl-NL" dirty="0" err="1"/>
              <a:t>Current</a:t>
            </a:r>
            <a:r>
              <a:rPr lang="nl-NL" dirty="0"/>
              <a:t> status</a:t>
            </a:r>
            <a:endParaRPr lang="en-US" dirty="0"/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8C5AF93C-1BB0-4E73-B7B0-1F746C7DFD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4" t="1999" r="7481" b="5877"/>
          <a:stretch/>
        </p:blipFill>
        <p:spPr>
          <a:xfrm>
            <a:off x="5208791" y="0"/>
            <a:ext cx="6983209" cy="3384000"/>
          </a:xfr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2DAC08C-4FE2-438F-9807-54AEB5BBE2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6320" fontAlgn="base">
              <a:spcBef>
                <a:spcPct val="0"/>
              </a:spcBef>
              <a:spcAft>
                <a:spcPct val="0"/>
              </a:spcAft>
            </a:pPr>
            <a:fld id="{F9510068-CF9F-1546-A962-438E155E6626}" type="slidenum">
              <a:rPr lang="nl-NL" altLang="nl-NL">
                <a:solidFill>
                  <a:prstClr val="white"/>
                </a:solidFill>
                <a:latin typeface="Calibri" panose="020F0502020204030204"/>
                <a:cs typeface="Arial" charset="0"/>
              </a:rPr>
              <a:pPr defTabSz="456320"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nl-NL" altLang="nl-NL" dirty="0">
              <a:solidFill>
                <a:prstClr val="white"/>
              </a:solidFill>
              <a:latin typeface="Calibri" panose="020F0502020204030204"/>
              <a:cs typeface="Arial" charset="0"/>
            </a:endParaRP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CB552A42-AE89-40DE-B6FF-7643CC269FC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defTabSz="456320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>
                <a:solidFill>
                  <a:prstClr val="white"/>
                </a:solidFill>
                <a:cs typeface="Arial" charset="0"/>
              </a:rPr>
              <a:t>2018年6月3日</a:t>
            </a:r>
            <a:endParaRPr lang="nl-NL" altLang="nl-NL" dirty="0">
              <a:solidFill>
                <a:prstClr val="white"/>
              </a:solidFill>
              <a:cs typeface="Arial" charset="0"/>
            </a:endParaRPr>
          </a:p>
        </p:txBody>
      </p:sp>
      <p:pic>
        <p:nvPicPr>
          <p:cNvPr id="8" name="Tijdelijke aanduiding voor inhoud 11">
            <a:extLst>
              <a:ext uri="{FF2B5EF4-FFF2-40B4-BE49-F238E27FC236}">
                <a16:creationId xmlns:a16="http://schemas.microsoft.com/office/drawing/2014/main" id="{3764A141-0A99-4AFD-B7C3-D7C0AC0057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73540"/>
            <a:ext cx="683903" cy="683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B7BFC82B-8584-45DD-B206-61251DECF6F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3" t="2500" r="8016" b="5956"/>
          <a:stretch/>
        </p:blipFill>
        <p:spPr>
          <a:xfrm>
            <a:off x="0" y="3384000"/>
            <a:ext cx="7184865" cy="347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459451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7372D3-4816-407B-869E-D7A93A513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FTT:Steel</a:t>
            </a:r>
            <a:r>
              <a:rPr lang="nl-NL" dirty="0"/>
              <a:t> – Taiwan – </a:t>
            </a:r>
            <a:r>
              <a:rPr lang="nl-NL" dirty="0" err="1"/>
              <a:t>Challenges</a:t>
            </a:r>
            <a:endParaRPr lang="en-US" dirty="0"/>
          </a:p>
        </p:txBody>
      </p:sp>
      <p:sp useBgFill="1"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4FBE1BA-ADCE-4442-BECE-91E9AEFE1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3854" y="1265565"/>
            <a:ext cx="10463777" cy="4933529"/>
          </a:xfrm>
        </p:spPr>
        <p:txBody>
          <a:bodyPr>
            <a:normAutofit/>
          </a:bodyPr>
          <a:lstStyle/>
          <a:p>
            <a:r>
              <a:rPr lang="nl-NL" sz="2000" dirty="0" err="1"/>
              <a:t>Relies</a:t>
            </a:r>
            <a:r>
              <a:rPr lang="nl-NL" sz="2000" dirty="0"/>
              <a:t> on import of resources</a:t>
            </a:r>
          </a:p>
          <a:p>
            <a:r>
              <a:rPr lang="en-GB" sz="2000" dirty="0"/>
              <a:t>Taiwan is at risk of being affected by US steel tariffs</a:t>
            </a:r>
            <a:endParaRPr lang="nl-NL" sz="2000" dirty="0"/>
          </a:p>
          <a:p>
            <a:endParaRPr lang="nl-NL" sz="20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2DAC08C-4FE2-438F-9807-54AEB5BBE2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6320" fontAlgn="base">
              <a:spcBef>
                <a:spcPct val="0"/>
              </a:spcBef>
              <a:spcAft>
                <a:spcPct val="0"/>
              </a:spcAft>
            </a:pPr>
            <a:fld id="{F9510068-CF9F-1546-A962-438E155E6626}" type="slidenum">
              <a:rPr lang="nl-NL" altLang="nl-NL">
                <a:solidFill>
                  <a:prstClr val="white"/>
                </a:solidFill>
                <a:latin typeface="Calibri" panose="020F0502020204030204"/>
                <a:cs typeface="Arial" charset="0"/>
              </a:rPr>
              <a:pPr defTabSz="456320"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nl-NL" altLang="nl-NL" dirty="0">
              <a:solidFill>
                <a:prstClr val="white"/>
              </a:solidFill>
              <a:latin typeface="Calibri" panose="020F0502020204030204"/>
              <a:cs typeface="Arial" charset="0"/>
            </a:endParaRP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CB552A42-AE89-40DE-B6FF-7643CC269FC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defTabSz="456320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>
                <a:solidFill>
                  <a:prstClr val="white"/>
                </a:solidFill>
                <a:cs typeface="Arial" charset="0"/>
              </a:rPr>
              <a:t>2018年6月3日</a:t>
            </a:r>
            <a:endParaRPr lang="nl-NL" altLang="nl-NL" dirty="0">
              <a:solidFill>
                <a:prstClr val="white"/>
              </a:solidFill>
              <a:cs typeface="Arial" charset="0"/>
            </a:endParaRPr>
          </a:p>
        </p:txBody>
      </p:sp>
      <p:pic>
        <p:nvPicPr>
          <p:cNvPr id="8" name="Tijdelijke aanduiding voor inhoud 11">
            <a:extLst>
              <a:ext uri="{FF2B5EF4-FFF2-40B4-BE49-F238E27FC236}">
                <a16:creationId xmlns:a16="http://schemas.microsoft.com/office/drawing/2014/main" id="{3764A141-0A99-4AFD-B7C3-D7C0AC005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3540"/>
            <a:ext cx="683903" cy="683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55A844ED-9E24-403B-B35C-1723D1E5BB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994" y="2326961"/>
            <a:ext cx="5715495" cy="36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183364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7372D3-4816-407B-869E-D7A93A513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FTT:Steel</a:t>
            </a:r>
            <a:r>
              <a:rPr lang="nl-NL" dirty="0"/>
              <a:t> – Taiwan – </a:t>
            </a:r>
            <a:r>
              <a:rPr lang="nl-NL" dirty="0" err="1"/>
              <a:t>Policies</a:t>
            </a:r>
            <a:endParaRPr lang="en-US" dirty="0"/>
          </a:p>
        </p:txBody>
      </p:sp>
      <p:sp useBgFill="1"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4FBE1BA-ADCE-4442-BECE-91E9AEFE1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3854" y="1265565"/>
            <a:ext cx="10463777" cy="4933529"/>
          </a:xfrm>
        </p:spPr>
        <p:txBody>
          <a:bodyPr>
            <a:normAutofit/>
          </a:bodyPr>
          <a:lstStyle/>
          <a:p>
            <a:r>
              <a:rPr lang="en-GB" dirty="0"/>
              <a:t>No NDC, but a unilateral voluntary contribution</a:t>
            </a:r>
          </a:p>
          <a:p>
            <a:pPr lvl="1"/>
            <a:r>
              <a:rPr lang="en-GB" dirty="0"/>
              <a:t>“</a:t>
            </a:r>
            <a:r>
              <a:rPr lang="en-GB" i="1" dirty="0"/>
              <a:t>Greenhouse Gas Reduction and Management Act</a:t>
            </a:r>
            <a:r>
              <a:rPr lang="en-GB" dirty="0"/>
              <a:t>”</a:t>
            </a:r>
          </a:p>
          <a:p>
            <a:pPr lvl="2"/>
            <a:r>
              <a:rPr lang="en-GB" sz="1438" dirty="0"/>
              <a:t>Reduce GHG emissions by 50% compared to BAU in 2050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2DAC08C-4FE2-438F-9807-54AEB5BBE2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6320" fontAlgn="base">
              <a:spcBef>
                <a:spcPct val="0"/>
              </a:spcBef>
              <a:spcAft>
                <a:spcPct val="0"/>
              </a:spcAft>
            </a:pPr>
            <a:fld id="{F9510068-CF9F-1546-A962-438E155E6626}" type="slidenum">
              <a:rPr lang="nl-NL" altLang="nl-NL">
                <a:solidFill>
                  <a:prstClr val="white"/>
                </a:solidFill>
                <a:latin typeface="Calibri" panose="020F0502020204030204"/>
                <a:cs typeface="Arial" charset="0"/>
              </a:rPr>
              <a:pPr defTabSz="456320"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nl-NL" altLang="nl-NL" dirty="0">
              <a:solidFill>
                <a:prstClr val="white"/>
              </a:solidFill>
              <a:latin typeface="Calibri" panose="020F0502020204030204"/>
              <a:cs typeface="Arial" charset="0"/>
            </a:endParaRP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CB552A42-AE89-40DE-B6FF-7643CC269FC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defTabSz="456320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>
                <a:solidFill>
                  <a:prstClr val="white"/>
                </a:solidFill>
                <a:cs typeface="Arial" charset="0"/>
              </a:rPr>
              <a:t>2018年6月3日</a:t>
            </a:r>
            <a:endParaRPr lang="nl-NL" altLang="nl-NL" dirty="0">
              <a:solidFill>
                <a:prstClr val="white"/>
              </a:solidFill>
              <a:cs typeface="Arial" charset="0"/>
            </a:endParaRPr>
          </a:p>
        </p:txBody>
      </p:sp>
      <p:pic>
        <p:nvPicPr>
          <p:cNvPr id="8" name="Tijdelijke aanduiding voor inhoud 11">
            <a:extLst>
              <a:ext uri="{FF2B5EF4-FFF2-40B4-BE49-F238E27FC236}">
                <a16:creationId xmlns:a16="http://schemas.microsoft.com/office/drawing/2014/main" id="{3764A141-0A99-4AFD-B7C3-D7C0AC005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3540"/>
            <a:ext cx="683903" cy="683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38718684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357FF2-0E37-4F38-B0A0-006EEE6A2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Data </a:t>
            </a:r>
            <a:r>
              <a:rPr lang="nl-NL" dirty="0" err="1"/>
              <a:t>needs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3C5BD0C-7C74-4D8B-A049-253C67F6D2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 err="1"/>
              <a:t>Historical</a:t>
            </a:r>
            <a:r>
              <a:rPr lang="nl-NL" b="1" dirty="0"/>
              <a:t> </a:t>
            </a:r>
            <a:r>
              <a:rPr lang="nl-NL" b="1" dirty="0" err="1"/>
              <a:t>utilisation</a:t>
            </a:r>
            <a:r>
              <a:rPr lang="nl-NL" b="1" dirty="0"/>
              <a:t> </a:t>
            </a:r>
            <a:r>
              <a:rPr lang="nl-NL" dirty="0"/>
              <a:t>of </a:t>
            </a:r>
            <a:r>
              <a:rPr lang="nl-NL" dirty="0" err="1"/>
              <a:t>technologies</a:t>
            </a:r>
            <a:r>
              <a:rPr lang="nl-NL" dirty="0"/>
              <a:t> is </a:t>
            </a:r>
            <a:r>
              <a:rPr lang="nl-NL" dirty="0" err="1"/>
              <a:t>not</a:t>
            </a:r>
            <a:r>
              <a:rPr lang="nl-NL" dirty="0"/>
              <a:t> well </a:t>
            </a:r>
            <a:r>
              <a:rPr lang="nl-NL" dirty="0" err="1"/>
              <a:t>reported</a:t>
            </a:r>
            <a:r>
              <a:rPr lang="nl-NL" dirty="0"/>
              <a:t>. </a:t>
            </a:r>
            <a:r>
              <a:rPr lang="nl-NL" dirty="0" err="1"/>
              <a:t>Examples</a:t>
            </a:r>
            <a:r>
              <a:rPr lang="nl-NL" dirty="0"/>
              <a:t>:</a:t>
            </a:r>
          </a:p>
          <a:p>
            <a:pPr lvl="1"/>
            <a:r>
              <a:rPr lang="nl-NL" dirty="0"/>
              <a:t>In </a:t>
            </a:r>
            <a:r>
              <a:rPr lang="nl-NL" b="1" dirty="0"/>
              <a:t>Korea</a:t>
            </a:r>
            <a:r>
              <a:rPr lang="nl-NL" dirty="0"/>
              <a:t> </a:t>
            </a:r>
            <a:r>
              <a:rPr lang="nl-NL" b="1" dirty="0"/>
              <a:t>FINEX</a:t>
            </a:r>
            <a:r>
              <a:rPr lang="nl-NL" dirty="0"/>
              <a:t> is </a:t>
            </a:r>
            <a:r>
              <a:rPr lang="nl-NL" dirty="0" err="1"/>
              <a:t>used</a:t>
            </a:r>
            <a:r>
              <a:rPr lang="nl-NL" dirty="0"/>
              <a:t> (</a:t>
            </a:r>
            <a:r>
              <a:rPr lang="nl-NL" dirty="0" err="1"/>
              <a:t>designated</a:t>
            </a:r>
            <a:r>
              <a:rPr lang="nl-NL" dirty="0"/>
              <a:t> as a SRI+ - BOF route), but no timeline of steel </a:t>
            </a:r>
            <a:r>
              <a:rPr lang="nl-NL" dirty="0" err="1"/>
              <a:t>production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</a:t>
            </a:r>
            <a:r>
              <a:rPr lang="nl-NL" dirty="0" err="1"/>
              <a:t>technology</a:t>
            </a:r>
            <a:r>
              <a:rPr lang="nl-NL" dirty="0"/>
              <a:t> </a:t>
            </a:r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found.</a:t>
            </a:r>
          </a:p>
          <a:p>
            <a:pPr lvl="1"/>
            <a:r>
              <a:rPr lang="nl-NL" dirty="0"/>
              <a:t>The </a:t>
            </a:r>
            <a:r>
              <a:rPr lang="nl-NL" dirty="0" err="1"/>
              <a:t>same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b="1" dirty="0"/>
              <a:t>COREX</a:t>
            </a:r>
            <a:r>
              <a:rPr lang="nl-NL" dirty="0"/>
              <a:t> (</a:t>
            </a:r>
            <a:r>
              <a:rPr lang="nl-NL" dirty="0" err="1"/>
              <a:t>designated</a:t>
            </a:r>
            <a:r>
              <a:rPr lang="nl-NL" dirty="0"/>
              <a:t> as SRI-BOF) in </a:t>
            </a:r>
            <a:r>
              <a:rPr lang="nl-NL" b="1" dirty="0"/>
              <a:t>Korea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b="1" dirty="0"/>
              <a:t>China</a:t>
            </a:r>
            <a:r>
              <a:rPr lang="nl-NL" dirty="0"/>
              <a:t>.</a:t>
            </a:r>
          </a:p>
          <a:p>
            <a:pPr lvl="1"/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b="1" dirty="0" err="1"/>
              <a:t>Hismelt</a:t>
            </a:r>
            <a:r>
              <a:rPr lang="nl-NL" dirty="0"/>
              <a:t> (</a:t>
            </a:r>
            <a:r>
              <a:rPr lang="nl-NL" dirty="0" err="1"/>
              <a:t>designated</a:t>
            </a:r>
            <a:r>
              <a:rPr lang="nl-NL" dirty="0"/>
              <a:t> as SRI-BOF) in </a:t>
            </a:r>
            <a:r>
              <a:rPr lang="nl-NL" b="1" dirty="0"/>
              <a:t>China</a:t>
            </a:r>
          </a:p>
          <a:p>
            <a:r>
              <a:rPr lang="nl-NL" dirty="0"/>
              <a:t>Accurate data on </a:t>
            </a:r>
            <a:r>
              <a:rPr lang="nl-NL" dirty="0" err="1"/>
              <a:t>anything</a:t>
            </a:r>
            <a:r>
              <a:rPr lang="nl-NL" dirty="0"/>
              <a:t> </a:t>
            </a:r>
            <a:r>
              <a:rPr lang="nl-NL" dirty="0" err="1"/>
              <a:t>that</a:t>
            </a:r>
            <a:r>
              <a:rPr lang="nl-NL" dirty="0"/>
              <a:t> </a:t>
            </a:r>
            <a:r>
              <a:rPr lang="nl-NL" dirty="0" err="1"/>
              <a:t>could</a:t>
            </a:r>
            <a:r>
              <a:rPr lang="nl-NL" dirty="0"/>
              <a:t> affect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b="1" dirty="0" err="1"/>
              <a:t>levelised</a:t>
            </a:r>
            <a:r>
              <a:rPr lang="nl-NL" b="1" dirty="0"/>
              <a:t> </a:t>
            </a:r>
            <a:r>
              <a:rPr lang="nl-NL" b="1" dirty="0" err="1"/>
              <a:t>cost</a:t>
            </a:r>
            <a:r>
              <a:rPr lang="nl-NL" b="1" dirty="0"/>
              <a:t> of steelmaking:</a:t>
            </a:r>
            <a:endParaRPr lang="nl-NL" dirty="0"/>
          </a:p>
          <a:p>
            <a:pPr lvl="1"/>
            <a:r>
              <a:rPr lang="nl-NL" dirty="0" err="1"/>
              <a:t>Regional</a:t>
            </a:r>
            <a:r>
              <a:rPr lang="nl-NL" dirty="0"/>
              <a:t> </a:t>
            </a:r>
            <a:r>
              <a:rPr lang="nl-NL" dirty="0" err="1"/>
              <a:t>specific</a:t>
            </a:r>
            <a:r>
              <a:rPr lang="nl-NL" dirty="0"/>
              <a:t> investment </a:t>
            </a:r>
            <a:r>
              <a:rPr lang="nl-NL" dirty="0" err="1"/>
              <a:t>costs</a:t>
            </a:r>
            <a:endParaRPr lang="nl-NL" dirty="0"/>
          </a:p>
          <a:p>
            <a:pPr lvl="1"/>
            <a:r>
              <a:rPr lang="nl-NL" dirty="0" err="1"/>
              <a:t>Operation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maintenance</a:t>
            </a:r>
          </a:p>
          <a:p>
            <a:pPr lvl="1"/>
            <a:r>
              <a:rPr lang="nl-NL" dirty="0"/>
              <a:t>But most </a:t>
            </a:r>
            <a:r>
              <a:rPr lang="nl-NL" dirty="0" err="1"/>
              <a:t>importantly</a:t>
            </a:r>
            <a:r>
              <a:rPr lang="nl-NL" dirty="0"/>
              <a:t>, </a:t>
            </a:r>
            <a:r>
              <a:rPr lang="nl-NL" dirty="0" err="1"/>
              <a:t>material</a:t>
            </a:r>
            <a:r>
              <a:rPr lang="nl-NL" dirty="0"/>
              <a:t> </a:t>
            </a:r>
            <a:r>
              <a:rPr lang="nl-NL" dirty="0" err="1"/>
              <a:t>consumption</a:t>
            </a:r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0276AC2-52D0-471D-A173-2EB129E14F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10068-CF9F-1546-A962-438E155E6626}" type="slidenum">
              <a:rPr lang="nl-NL" altLang="nl-NL" smtClean="0"/>
              <a:pPr/>
              <a:t>16</a:t>
            </a:fld>
            <a:endParaRPr lang="nl-NL" alt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032DB25-1394-4616-858D-DE5656D695E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nl-NL"/>
              <a:t>2018年6月3日</a:t>
            </a:r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2814386242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AA861D-361C-40D3-8688-45AF0F417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FTT:Power</a:t>
            </a:r>
            <a:r>
              <a:rPr lang="nl-NL" dirty="0"/>
              <a:t> – Policy setting </a:t>
            </a:r>
            <a:r>
              <a:rPr lang="nl-NL" dirty="0" err="1"/>
              <a:t>examples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DEC31CB-725B-4C7C-AF5C-487D67FB5D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nl-NL" sz="4400" b="1" dirty="0"/>
          </a:p>
          <a:p>
            <a:pPr marL="0" indent="0" algn="ctr">
              <a:buNone/>
            </a:pPr>
            <a:endParaRPr lang="nl-NL" sz="4400" b="1" dirty="0"/>
          </a:p>
          <a:p>
            <a:pPr marL="0" indent="0" algn="ctr">
              <a:buNone/>
            </a:pPr>
            <a:r>
              <a:rPr lang="nl-NL" sz="4400" b="1" dirty="0" err="1"/>
              <a:t>Now</a:t>
            </a:r>
            <a:r>
              <a:rPr lang="nl-NL" sz="4400" b="1" dirty="0"/>
              <a:t> back </a:t>
            </a:r>
            <a:r>
              <a:rPr lang="nl-NL" sz="4400" b="1" dirty="0" err="1"/>
              <a:t>to</a:t>
            </a:r>
            <a:r>
              <a:rPr lang="nl-NL" sz="4400" b="1" dirty="0"/>
              <a:t> policy setting </a:t>
            </a:r>
            <a:r>
              <a:rPr lang="nl-NL" sz="4400" b="1" dirty="0" err="1"/>
              <a:t>with</a:t>
            </a:r>
            <a:r>
              <a:rPr lang="nl-NL" sz="4400" b="1" dirty="0"/>
              <a:t> </a:t>
            </a:r>
            <a:r>
              <a:rPr lang="nl-NL" sz="4400" b="1" dirty="0" err="1"/>
              <a:t>FTT:Power</a:t>
            </a:r>
            <a:r>
              <a:rPr lang="nl-NL" sz="4400" b="1" dirty="0"/>
              <a:t> </a:t>
            </a:r>
            <a:endParaRPr lang="en-US" sz="4400" b="1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2880ADA-08D4-4AFA-A198-F18064AA1B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6320" fontAlgn="base">
              <a:spcBef>
                <a:spcPct val="0"/>
              </a:spcBef>
              <a:spcAft>
                <a:spcPct val="0"/>
              </a:spcAft>
            </a:pPr>
            <a:fld id="{F9510068-CF9F-1546-A962-438E155E6626}" type="slidenum">
              <a:rPr lang="nl-NL" altLang="nl-NL">
                <a:solidFill>
                  <a:prstClr val="white"/>
                </a:solidFill>
                <a:latin typeface="Calibri" panose="020F0502020204030204"/>
                <a:cs typeface="Arial" charset="0"/>
              </a:rPr>
              <a:pPr defTabSz="456320"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nl-NL" altLang="nl-NL" dirty="0">
              <a:solidFill>
                <a:prstClr val="white"/>
              </a:solidFill>
              <a:latin typeface="Calibri" panose="020F0502020204030204"/>
              <a:cs typeface="Arial" charset="0"/>
            </a:endParaRP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6FD1D8BF-9FBA-449D-B9C5-06B84777A56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defTabSz="456320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>
                <a:solidFill>
                  <a:prstClr val="white"/>
                </a:solidFill>
                <a:cs typeface="Arial" charset="0"/>
              </a:rPr>
              <a:t>2018年6月3日</a:t>
            </a:r>
            <a:endParaRPr lang="nl-NL" altLang="nl-NL" dirty="0">
              <a:solidFill>
                <a:prstClr val="white"/>
              </a:solidFill>
              <a:cs typeface="Arial" charset="0"/>
            </a:endParaRPr>
          </a:p>
        </p:txBody>
      </p:sp>
      <p:pic>
        <p:nvPicPr>
          <p:cNvPr id="8" name="Tijdelijke aanduiding voor inhoud 11">
            <a:extLst>
              <a:ext uri="{FF2B5EF4-FFF2-40B4-BE49-F238E27FC236}">
                <a16:creationId xmlns:a16="http://schemas.microsoft.com/office/drawing/2014/main" id="{1C7B1444-BCA6-4A7D-8484-745C3E462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3540"/>
            <a:ext cx="683903" cy="683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77153888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7372D3-4816-407B-869E-D7A93A513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FTT:Power</a:t>
            </a:r>
            <a:r>
              <a:rPr lang="nl-NL" dirty="0"/>
              <a:t> – </a:t>
            </a:r>
            <a:r>
              <a:rPr lang="nl-NL" dirty="0" err="1"/>
              <a:t>Recap</a:t>
            </a:r>
            <a:r>
              <a:rPr lang="nl-NL" dirty="0"/>
              <a:t> of last week – Baseline </a:t>
            </a:r>
            <a:r>
              <a:rPr lang="nl-NL" dirty="0" err="1"/>
              <a:t>Results</a:t>
            </a:r>
            <a:endParaRPr lang="en-US" dirty="0"/>
          </a:p>
        </p:txBody>
      </p:sp>
      <p:sp useBgFill="1"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4FBE1BA-ADCE-4442-BECE-91E9AEFE1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3854" y="1265565"/>
            <a:ext cx="10463777" cy="4933529"/>
          </a:xfrm>
        </p:spPr>
        <p:txBody>
          <a:bodyPr>
            <a:normAutofit/>
          </a:bodyPr>
          <a:lstStyle/>
          <a:p>
            <a:endParaRPr lang="nl-NL" sz="20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2DAC08C-4FE2-438F-9807-54AEB5BBE2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6320" fontAlgn="base">
              <a:spcBef>
                <a:spcPct val="0"/>
              </a:spcBef>
              <a:spcAft>
                <a:spcPct val="0"/>
              </a:spcAft>
            </a:pPr>
            <a:fld id="{F9510068-CF9F-1546-A962-438E155E6626}" type="slidenum">
              <a:rPr lang="nl-NL" altLang="nl-NL">
                <a:solidFill>
                  <a:prstClr val="white"/>
                </a:solidFill>
                <a:latin typeface="Calibri" panose="020F0502020204030204"/>
                <a:cs typeface="Arial" charset="0"/>
              </a:rPr>
              <a:pPr defTabSz="456320"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nl-NL" altLang="nl-NL" dirty="0">
              <a:solidFill>
                <a:prstClr val="white"/>
              </a:solidFill>
              <a:latin typeface="Calibri" panose="020F0502020204030204"/>
              <a:cs typeface="Arial" charset="0"/>
            </a:endParaRP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CB552A42-AE89-40DE-B6FF-7643CC269FC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defTabSz="456320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>
                <a:solidFill>
                  <a:prstClr val="white"/>
                </a:solidFill>
                <a:cs typeface="Arial" charset="0"/>
              </a:rPr>
              <a:t>2018年6月3日</a:t>
            </a:r>
            <a:endParaRPr lang="nl-NL" altLang="nl-NL" dirty="0">
              <a:solidFill>
                <a:prstClr val="white"/>
              </a:solidFill>
              <a:cs typeface="Arial" charset="0"/>
            </a:endParaRPr>
          </a:p>
        </p:txBody>
      </p:sp>
      <p:pic>
        <p:nvPicPr>
          <p:cNvPr id="8" name="Tijdelijke aanduiding voor inhoud 11">
            <a:extLst>
              <a:ext uri="{FF2B5EF4-FFF2-40B4-BE49-F238E27FC236}">
                <a16:creationId xmlns:a16="http://schemas.microsoft.com/office/drawing/2014/main" id="{30B30D98-8A27-4F16-9999-FF803038C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3540"/>
            <a:ext cx="683903" cy="683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20931890-787B-4E8F-9150-C2B44DF01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631" y="1097443"/>
            <a:ext cx="10119367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786870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7372D3-4816-407B-869E-D7A93A513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FTT:Power</a:t>
            </a:r>
            <a:r>
              <a:rPr lang="nl-NL" dirty="0"/>
              <a:t> – </a:t>
            </a:r>
            <a:r>
              <a:rPr lang="nl-NL" dirty="0" err="1"/>
              <a:t>Recap</a:t>
            </a:r>
            <a:r>
              <a:rPr lang="nl-NL" dirty="0"/>
              <a:t> of last week – S1 </a:t>
            </a:r>
            <a:r>
              <a:rPr lang="nl-NL" dirty="0" err="1"/>
              <a:t>Results</a:t>
            </a:r>
            <a:endParaRPr lang="en-US" dirty="0"/>
          </a:p>
        </p:txBody>
      </p:sp>
      <p:sp useBgFill="1"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4FBE1BA-ADCE-4442-BECE-91E9AEFE1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3854" y="1265565"/>
            <a:ext cx="10463777" cy="4933529"/>
          </a:xfrm>
        </p:spPr>
        <p:txBody>
          <a:bodyPr>
            <a:normAutofit/>
          </a:bodyPr>
          <a:lstStyle/>
          <a:p>
            <a:endParaRPr lang="nl-NL" sz="20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2DAC08C-4FE2-438F-9807-54AEB5BBE2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6320" fontAlgn="base">
              <a:spcBef>
                <a:spcPct val="0"/>
              </a:spcBef>
              <a:spcAft>
                <a:spcPct val="0"/>
              </a:spcAft>
            </a:pPr>
            <a:fld id="{F9510068-CF9F-1546-A962-438E155E6626}" type="slidenum">
              <a:rPr lang="nl-NL" altLang="nl-NL">
                <a:solidFill>
                  <a:prstClr val="white"/>
                </a:solidFill>
                <a:latin typeface="Calibri" panose="020F0502020204030204"/>
                <a:cs typeface="Arial" charset="0"/>
              </a:rPr>
              <a:pPr defTabSz="456320"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nl-NL" altLang="nl-NL" dirty="0">
              <a:solidFill>
                <a:prstClr val="white"/>
              </a:solidFill>
              <a:latin typeface="Calibri" panose="020F0502020204030204"/>
              <a:cs typeface="Arial" charset="0"/>
            </a:endParaRP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CB552A42-AE89-40DE-B6FF-7643CC269FC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defTabSz="456320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>
                <a:solidFill>
                  <a:prstClr val="white"/>
                </a:solidFill>
                <a:cs typeface="Arial" charset="0"/>
              </a:rPr>
              <a:t>2018年6月3日</a:t>
            </a:r>
            <a:endParaRPr lang="nl-NL" altLang="nl-NL" dirty="0">
              <a:solidFill>
                <a:prstClr val="white"/>
              </a:solidFill>
              <a:cs typeface="Arial" charset="0"/>
            </a:endParaRPr>
          </a:p>
        </p:txBody>
      </p:sp>
      <p:pic>
        <p:nvPicPr>
          <p:cNvPr id="8" name="Tijdelijke aanduiding voor inhoud 11">
            <a:extLst>
              <a:ext uri="{FF2B5EF4-FFF2-40B4-BE49-F238E27FC236}">
                <a16:creationId xmlns:a16="http://schemas.microsoft.com/office/drawing/2014/main" id="{30B30D98-8A27-4F16-9999-FF803038C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3540"/>
            <a:ext cx="683903" cy="683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C808A1D2-BA25-4FAD-B646-290D7EE11B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631" y="1098000"/>
            <a:ext cx="10090329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117755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7B7F80-6B2C-4031-B1BA-86D2F1043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Outline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today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2938295-1C31-4B31-AFFC-05AE3A32A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000" dirty="0" err="1"/>
              <a:t>Recap</a:t>
            </a:r>
            <a:r>
              <a:rPr lang="nl-NL" sz="2000" dirty="0"/>
              <a:t> of last </a:t>
            </a:r>
            <a:r>
              <a:rPr lang="nl-NL" sz="2000" dirty="0" err="1"/>
              <a:t>FTT:Seminar</a:t>
            </a:r>
            <a:endParaRPr lang="nl-NL" sz="2000" dirty="0"/>
          </a:p>
          <a:p>
            <a:r>
              <a:rPr lang="nl-NL" sz="2000" dirty="0" err="1"/>
              <a:t>FTT:Steel</a:t>
            </a:r>
            <a:endParaRPr lang="nl-NL" sz="2000" dirty="0"/>
          </a:p>
          <a:p>
            <a:pPr lvl="1"/>
            <a:r>
              <a:rPr lang="nl-NL" sz="2000" dirty="0"/>
              <a:t>Preliminary </a:t>
            </a:r>
            <a:r>
              <a:rPr lang="nl-NL" sz="2000" dirty="0" err="1"/>
              <a:t>results</a:t>
            </a:r>
            <a:r>
              <a:rPr lang="nl-NL" sz="2000" dirty="0"/>
              <a:t> on China, Japan, Korea, </a:t>
            </a:r>
            <a:r>
              <a:rPr lang="nl-NL" sz="2000" dirty="0" err="1"/>
              <a:t>and</a:t>
            </a:r>
            <a:r>
              <a:rPr lang="nl-NL" sz="2000" dirty="0"/>
              <a:t> Taiwan</a:t>
            </a:r>
          </a:p>
          <a:p>
            <a:pPr lvl="1"/>
            <a:r>
              <a:rPr lang="nl-NL" sz="2000" dirty="0"/>
              <a:t>The data </a:t>
            </a:r>
            <a:r>
              <a:rPr lang="nl-NL" sz="2000" dirty="0" err="1"/>
              <a:t>that</a:t>
            </a:r>
            <a:r>
              <a:rPr lang="nl-NL" sz="2000" dirty="0"/>
              <a:t> is </a:t>
            </a:r>
            <a:r>
              <a:rPr lang="nl-NL" sz="2000" dirty="0" err="1"/>
              <a:t>still</a:t>
            </a:r>
            <a:r>
              <a:rPr lang="nl-NL" sz="2000" dirty="0"/>
              <a:t> </a:t>
            </a:r>
            <a:r>
              <a:rPr lang="nl-NL" sz="2000" dirty="0" err="1"/>
              <a:t>sought</a:t>
            </a:r>
            <a:r>
              <a:rPr lang="nl-NL" sz="2000" dirty="0"/>
              <a:t> </a:t>
            </a:r>
            <a:r>
              <a:rPr lang="nl-NL" sz="2000" dirty="0" err="1"/>
              <a:t>for</a:t>
            </a:r>
            <a:endParaRPr lang="nl-NL" sz="2000" dirty="0"/>
          </a:p>
          <a:p>
            <a:r>
              <a:rPr lang="nl-NL" sz="2000" dirty="0" err="1"/>
              <a:t>FTT:Power</a:t>
            </a:r>
            <a:endParaRPr lang="nl-NL" sz="2000" dirty="0"/>
          </a:p>
          <a:p>
            <a:pPr lvl="1"/>
            <a:r>
              <a:rPr lang="nl-NL" sz="2000" dirty="0" err="1"/>
              <a:t>Working</a:t>
            </a:r>
            <a:r>
              <a:rPr lang="nl-NL" sz="2000" dirty="0"/>
              <a:t> </a:t>
            </a:r>
            <a:r>
              <a:rPr lang="nl-NL" sz="2000" dirty="0" err="1"/>
              <a:t>with</a:t>
            </a:r>
            <a:r>
              <a:rPr lang="nl-NL" sz="2000" dirty="0"/>
              <a:t> </a:t>
            </a:r>
            <a:r>
              <a:rPr lang="nl-NL" sz="2000" dirty="0" err="1"/>
              <a:t>the</a:t>
            </a:r>
            <a:r>
              <a:rPr lang="nl-NL" sz="2000" dirty="0"/>
              <a:t> </a:t>
            </a:r>
            <a:r>
              <a:rPr lang="nl-NL" sz="2000" dirty="0" err="1"/>
              <a:t>varying</a:t>
            </a:r>
            <a:r>
              <a:rPr lang="nl-NL" sz="2000" dirty="0"/>
              <a:t> </a:t>
            </a:r>
            <a:r>
              <a:rPr lang="nl-NL" sz="2000" dirty="0" err="1"/>
              <a:t>policies</a:t>
            </a:r>
            <a:endParaRPr lang="nl-NL" sz="2000" dirty="0"/>
          </a:p>
          <a:p>
            <a:pPr lvl="2"/>
            <a:r>
              <a:rPr lang="nl-NL" sz="1438" b="1" dirty="0" err="1"/>
              <a:t>Subsidy</a:t>
            </a:r>
            <a:r>
              <a:rPr lang="nl-NL" sz="1438" b="1" dirty="0"/>
              <a:t> + </a:t>
            </a:r>
            <a:r>
              <a:rPr lang="nl-NL" sz="1438" b="1" dirty="0" err="1"/>
              <a:t>demand</a:t>
            </a:r>
            <a:r>
              <a:rPr lang="nl-NL" sz="1438" b="1" dirty="0"/>
              <a:t> </a:t>
            </a:r>
            <a:r>
              <a:rPr lang="nl-NL" sz="1438" b="1" dirty="0" err="1"/>
              <a:t>policies</a:t>
            </a:r>
            <a:endParaRPr lang="nl-NL" sz="1438" b="1" dirty="0"/>
          </a:p>
          <a:p>
            <a:pPr lvl="2"/>
            <a:r>
              <a:rPr lang="nl-NL" sz="1438" b="1" dirty="0" err="1"/>
              <a:t>Exogenous</a:t>
            </a:r>
            <a:r>
              <a:rPr lang="nl-NL" sz="1438" b="1" dirty="0"/>
              <a:t> </a:t>
            </a:r>
            <a:r>
              <a:rPr lang="nl-NL" sz="1438" b="1" dirty="0" err="1"/>
              <a:t>capacity</a:t>
            </a:r>
            <a:r>
              <a:rPr lang="nl-NL" sz="1438" b="1" dirty="0"/>
              <a:t> </a:t>
            </a:r>
            <a:r>
              <a:rPr lang="nl-NL" sz="1438" b="1" dirty="0" err="1"/>
              <a:t>additions</a:t>
            </a:r>
            <a:r>
              <a:rPr lang="nl-NL" sz="1438" b="1" dirty="0"/>
              <a:t> (e.g. </a:t>
            </a:r>
            <a:r>
              <a:rPr lang="nl-NL" sz="1438" b="1" dirty="0" err="1"/>
              <a:t>government</a:t>
            </a:r>
            <a:r>
              <a:rPr lang="nl-NL" sz="1438" b="1" dirty="0"/>
              <a:t> </a:t>
            </a:r>
            <a:r>
              <a:rPr lang="nl-NL" sz="1438" b="1" dirty="0" err="1"/>
              <a:t>enforced</a:t>
            </a:r>
            <a:r>
              <a:rPr lang="nl-NL" sz="1438" b="1" dirty="0"/>
              <a:t>) + </a:t>
            </a:r>
            <a:r>
              <a:rPr lang="nl-NL" sz="1438" b="1" dirty="0" err="1"/>
              <a:t>Regulations</a:t>
            </a:r>
            <a:endParaRPr lang="nl-NL" sz="1438" b="1" dirty="0"/>
          </a:p>
          <a:p>
            <a:pPr lvl="2"/>
            <a:r>
              <a:rPr lang="nl-NL" sz="1438" b="1" dirty="0"/>
              <a:t>Carbon </a:t>
            </a:r>
            <a:r>
              <a:rPr lang="nl-NL" sz="1438" b="1" dirty="0" err="1"/>
              <a:t>tax</a:t>
            </a:r>
            <a:r>
              <a:rPr lang="nl-NL" sz="1438" b="1" dirty="0"/>
              <a:t> + Feed-in-</a:t>
            </a:r>
            <a:r>
              <a:rPr lang="nl-NL" sz="1438" b="1" dirty="0" err="1"/>
              <a:t>Tariff</a:t>
            </a:r>
            <a:endParaRPr lang="nl-NL" sz="1438" b="1" dirty="0"/>
          </a:p>
          <a:p>
            <a:pPr lvl="2"/>
            <a:endParaRPr lang="nl-NL" sz="1438" dirty="0"/>
          </a:p>
          <a:p>
            <a:pPr lvl="2"/>
            <a:endParaRPr lang="nl-NL" sz="1438" dirty="0"/>
          </a:p>
          <a:p>
            <a:pPr lvl="2"/>
            <a:endParaRPr lang="en-US" sz="1438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D20DDCD-AFD4-46AA-A9E2-9294FA5430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6320" fontAlgn="base">
              <a:spcBef>
                <a:spcPct val="0"/>
              </a:spcBef>
              <a:spcAft>
                <a:spcPct val="0"/>
              </a:spcAft>
            </a:pPr>
            <a:fld id="{F9510068-CF9F-1546-A962-438E155E6626}" type="slidenum">
              <a:rPr lang="nl-NL" altLang="nl-NL">
                <a:solidFill>
                  <a:prstClr val="white"/>
                </a:solidFill>
                <a:latin typeface="Calibri" panose="020F0502020204030204"/>
                <a:cs typeface="Arial" charset="0"/>
              </a:rPr>
              <a:pPr defTabSz="456320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nl-NL" altLang="nl-NL" dirty="0">
              <a:solidFill>
                <a:prstClr val="white"/>
              </a:solidFill>
              <a:latin typeface="Calibri" panose="020F0502020204030204"/>
              <a:cs typeface="Arial" charset="0"/>
            </a:endParaRP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B2886A79-155D-447A-B7CB-1597EC53182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defTabSz="456320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>
                <a:solidFill>
                  <a:prstClr val="white"/>
                </a:solidFill>
                <a:cs typeface="Arial" charset="0"/>
              </a:rPr>
              <a:t>2018年6月3日</a:t>
            </a:r>
            <a:endParaRPr lang="nl-NL" altLang="nl-NL" dirty="0">
              <a:solidFill>
                <a:prstClr val="white"/>
              </a:solidFill>
              <a:cs typeface="Arial" charset="0"/>
            </a:endParaRPr>
          </a:p>
        </p:txBody>
      </p:sp>
      <p:pic>
        <p:nvPicPr>
          <p:cNvPr id="8" name="Tijdelijke aanduiding voor inhoud 11">
            <a:extLst>
              <a:ext uri="{FF2B5EF4-FFF2-40B4-BE49-F238E27FC236}">
                <a16:creationId xmlns:a16="http://schemas.microsoft.com/office/drawing/2014/main" id="{AAED5B75-8395-47CD-84CE-C3E72EBC4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3540"/>
            <a:ext cx="683903" cy="683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01551144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7372D3-4816-407B-869E-D7A93A513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FTT:Power</a:t>
            </a:r>
            <a:r>
              <a:rPr lang="nl-NL" dirty="0"/>
              <a:t> – S2– </a:t>
            </a:r>
            <a:r>
              <a:rPr lang="nl-NL" dirty="0" err="1"/>
              <a:t>Subsidy</a:t>
            </a:r>
            <a:r>
              <a:rPr lang="nl-NL" dirty="0"/>
              <a:t> + </a:t>
            </a:r>
            <a:r>
              <a:rPr lang="nl-NL" dirty="0" err="1"/>
              <a:t>Demand</a:t>
            </a:r>
            <a:r>
              <a:rPr lang="nl-NL" dirty="0"/>
              <a:t/>
            </a:r>
            <a:br>
              <a:rPr lang="nl-NL" dirty="0"/>
            </a:br>
            <a:endParaRPr lang="en-US" dirty="0"/>
          </a:p>
        </p:txBody>
      </p:sp>
      <p:sp useBgFill="1"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4FBE1BA-ADCE-4442-BECE-91E9AEFE1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3854" y="1265565"/>
            <a:ext cx="10463777" cy="4933529"/>
          </a:xfrm>
        </p:spPr>
        <p:txBody>
          <a:bodyPr>
            <a:normAutofit/>
          </a:bodyPr>
          <a:lstStyle/>
          <a:p>
            <a:r>
              <a:rPr lang="nl-NL" dirty="0"/>
              <a:t>Scope	: 	Japan (No. 35) </a:t>
            </a:r>
            <a:r>
              <a:rPr lang="nl-NL" dirty="0" err="1"/>
              <a:t>and</a:t>
            </a:r>
            <a:r>
              <a:rPr lang="nl-NL" dirty="0"/>
              <a:t> China (No. 41)</a:t>
            </a:r>
          </a:p>
          <a:p>
            <a:r>
              <a:rPr lang="nl-NL" dirty="0"/>
              <a:t>Goal	: 	</a:t>
            </a:r>
            <a:r>
              <a:rPr lang="nl-NL" dirty="0" err="1"/>
              <a:t>Incentivize</a:t>
            </a:r>
            <a:r>
              <a:rPr lang="nl-NL" dirty="0"/>
              <a:t> </a:t>
            </a:r>
            <a:r>
              <a:rPr lang="nl-NL" dirty="0" err="1"/>
              <a:t>renewables</a:t>
            </a:r>
            <a:r>
              <a:rPr lang="nl-NL" dirty="0"/>
              <a:t> (…</a:t>
            </a:r>
            <a:r>
              <a:rPr lang="nl-NL" dirty="0" err="1"/>
              <a:t>and</a:t>
            </a:r>
            <a:r>
              <a:rPr lang="nl-NL" dirty="0"/>
              <a:t> cheat a </a:t>
            </a:r>
            <a:r>
              <a:rPr lang="nl-NL" dirty="0" err="1"/>
              <a:t>little</a:t>
            </a:r>
            <a:r>
              <a:rPr lang="nl-NL" dirty="0"/>
              <a:t> bit)</a:t>
            </a:r>
          </a:p>
          <a:p>
            <a:r>
              <a:rPr lang="nl-NL" dirty="0" err="1"/>
              <a:t>Policies</a:t>
            </a:r>
            <a:endParaRPr lang="nl-NL" dirty="0"/>
          </a:p>
          <a:p>
            <a:pPr lvl="1"/>
            <a:r>
              <a:rPr lang="nl-NL" dirty="0"/>
              <a:t>Subsidies on investment </a:t>
            </a:r>
            <a:r>
              <a:rPr lang="nl-NL" dirty="0" err="1"/>
              <a:t>costs</a:t>
            </a:r>
            <a:r>
              <a:rPr lang="nl-NL" dirty="0"/>
              <a:t>:</a:t>
            </a:r>
          </a:p>
          <a:p>
            <a:pPr lvl="2"/>
            <a:r>
              <a:rPr lang="nl-NL" dirty="0"/>
              <a:t>75%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all</a:t>
            </a:r>
            <a:r>
              <a:rPr lang="nl-NL" dirty="0"/>
              <a:t> </a:t>
            </a:r>
            <a:r>
              <a:rPr lang="nl-NL" dirty="0" err="1"/>
              <a:t>solar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wind </a:t>
            </a:r>
            <a:r>
              <a:rPr lang="nl-NL" dirty="0" err="1"/>
              <a:t>technologies</a:t>
            </a:r>
            <a:r>
              <a:rPr lang="nl-NL" dirty="0"/>
              <a:t> (enter: -0,75)</a:t>
            </a:r>
          </a:p>
          <a:p>
            <a:pPr lvl="1"/>
            <a:r>
              <a:rPr lang="nl-NL" dirty="0"/>
              <a:t>Electricity storage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capacity</a:t>
            </a:r>
            <a:r>
              <a:rPr lang="nl-NL" dirty="0"/>
              <a:t> ratio (MEES </a:t>
            </a:r>
            <a:r>
              <a:rPr lang="nl-NL" dirty="0" err="1"/>
              <a:t>and</a:t>
            </a:r>
            <a:r>
              <a:rPr lang="nl-NL" dirty="0"/>
              <a:t> MEKS):</a:t>
            </a:r>
          </a:p>
          <a:p>
            <a:pPr lvl="2"/>
            <a:r>
              <a:rPr lang="nl-NL" dirty="0"/>
              <a:t>Japan:	1% in 2018. Let </a:t>
            </a:r>
            <a:r>
              <a:rPr lang="nl-NL" dirty="0" err="1"/>
              <a:t>it</a:t>
            </a:r>
            <a:r>
              <a:rPr lang="nl-NL" dirty="0"/>
              <a:t> </a:t>
            </a:r>
            <a:r>
              <a:rPr lang="nl-NL" dirty="0" err="1"/>
              <a:t>increase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2% </a:t>
            </a:r>
            <a:r>
              <a:rPr lang="nl-NL" dirty="0" err="1"/>
              <a:t>annually</a:t>
            </a:r>
            <a:r>
              <a:rPr lang="nl-NL" dirty="0"/>
              <a:t> </a:t>
            </a:r>
            <a:r>
              <a:rPr lang="nl-NL" dirty="0" err="1"/>
              <a:t>until</a:t>
            </a:r>
            <a:r>
              <a:rPr lang="nl-NL" dirty="0"/>
              <a:t> 50% is </a:t>
            </a:r>
            <a:r>
              <a:rPr lang="nl-NL" dirty="0" err="1"/>
              <a:t>reached</a:t>
            </a:r>
            <a:endParaRPr lang="nl-NL" dirty="0"/>
          </a:p>
          <a:p>
            <a:pPr lvl="2"/>
            <a:r>
              <a:rPr lang="nl-NL" dirty="0"/>
              <a:t>China:	30% in 2018. Let </a:t>
            </a:r>
            <a:r>
              <a:rPr lang="nl-NL" dirty="0" err="1"/>
              <a:t>it</a:t>
            </a:r>
            <a:r>
              <a:rPr lang="nl-NL" dirty="0"/>
              <a:t> </a:t>
            </a:r>
            <a:r>
              <a:rPr lang="nl-NL" dirty="0" err="1"/>
              <a:t>increase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0,25% </a:t>
            </a:r>
            <a:r>
              <a:rPr lang="nl-NL" dirty="0" err="1"/>
              <a:t>annually</a:t>
            </a:r>
            <a:endParaRPr lang="nl-NL" dirty="0"/>
          </a:p>
          <a:p>
            <a:r>
              <a:rPr lang="nl-NL" u="sng" dirty="0" err="1"/>
              <a:t>Evaluate</a:t>
            </a:r>
            <a:r>
              <a:rPr lang="nl-NL" u="sng" dirty="0"/>
              <a:t> </a:t>
            </a:r>
            <a:r>
              <a:rPr lang="nl-NL" u="sng" dirty="0" err="1"/>
              <a:t>Emissions</a:t>
            </a:r>
            <a:r>
              <a:rPr lang="nl-NL" u="sng" dirty="0"/>
              <a:t>, Electricity Price, Market shares of </a:t>
            </a:r>
            <a:r>
              <a:rPr lang="nl-NL" u="sng" dirty="0" err="1"/>
              <a:t>Coal</a:t>
            </a:r>
            <a:r>
              <a:rPr lang="nl-NL" u="sng" dirty="0"/>
              <a:t> </a:t>
            </a:r>
            <a:r>
              <a:rPr lang="nl-NL" u="sng" dirty="0" err="1"/>
              <a:t>and</a:t>
            </a:r>
            <a:r>
              <a:rPr lang="nl-NL" u="sng" dirty="0"/>
              <a:t> </a:t>
            </a:r>
            <a:r>
              <a:rPr lang="nl-NL" u="sng" dirty="0" err="1"/>
              <a:t>Renewables</a:t>
            </a:r>
            <a:r>
              <a:rPr lang="nl-NL" u="sng" dirty="0"/>
              <a:t> (</a:t>
            </a:r>
            <a:r>
              <a:rPr lang="nl-NL" u="sng" dirty="0" err="1"/>
              <a:t>solar</a:t>
            </a:r>
            <a:r>
              <a:rPr lang="nl-NL" u="sng" dirty="0"/>
              <a:t> </a:t>
            </a:r>
            <a:r>
              <a:rPr lang="nl-NL" u="sng" dirty="0" err="1"/>
              <a:t>and</a:t>
            </a:r>
            <a:r>
              <a:rPr lang="nl-NL" u="sng" dirty="0"/>
              <a:t> wind), </a:t>
            </a:r>
            <a:r>
              <a:rPr lang="nl-NL" u="sng" dirty="0" err="1"/>
              <a:t>and</a:t>
            </a:r>
            <a:r>
              <a:rPr lang="nl-NL" u="sng" dirty="0"/>
              <a:t> Total </a:t>
            </a:r>
            <a:r>
              <a:rPr lang="nl-NL" u="sng" dirty="0" err="1"/>
              <a:t>Installed</a:t>
            </a:r>
            <a:r>
              <a:rPr lang="nl-NL" u="sng" dirty="0"/>
              <a:t> </a:t>
            </a:r>
            <a:r>
              <a:rPr lang="nl-NL" u="sng" dirty="0" err="1"/>
              <a:t>Capacity</a:t>
            </a:r>
            <a:endParaRPr lang="nl-NL" u="sng" dirty="0"/>
          </a:p>
          <a:p>
            <a:pPr lvl="1"/>
            <a:r>
              <a:rPr lang="nl-NL" dirty="0" err="1"/>
              <a:t>Realize</a:t>
            </a:r>
            <a:r>
              <a:rPr lang="nl-NL" dirty="0"/>
              <a:t> </a:t>
            </a:r>
            <a:r>
              <a:rPr lang="nl-NL" dirty="0" err="1"/>
              <a:t>that</a:t>
            </a:r>
            <a:r>
              <a:rPr lang="nl-NL" dirty="0"/>
              <a:t> changes </a:t>
            </a:r>
            <a:r>
              <a:rPr lang="nl-NL" dirty="0" err="1"/>
              <a:t>occur</a:t>
            </a:r>
            <a:r>
              <a:rPr lang="nl-NL" dirty="0"/>
              <a:t> </a:t>
            </a:r>
            <a:r>
              <a:rPr lang="nl-NL" dirty="0" err="1"/>
              <a:t>due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technological</a:t>
            </a:r>
            <a:r>
              <a:rPr lang="nl-NL" dirty="0"/>
              <a:t> </a:t>
            </a:r>
            <a:r>
              <a:rPr lang="nl-NL" dirty="0" err="1"/>
              <a:t>diffusion</a:t>
            </a:r>
            <a:r>
              <a:rPr lang="nl-NL" dirty="0"/>
              <a:t> </a:t>
            </a:r>
            <a:r>
              <a:rPr lang="nl-NL" dirty="0" err="1"/>
              <a:t>which</a:t>
            </a:r>
            <a:r>
              <a:rPr lang="nl-NL" dirty="0"/>
              <a:t> are </a:t>
            </a:r>
            <a:r>
              <a:rPr lang="nl-NL" dirty="0" err="1"/>
              <a:t>driven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LCOE</a:t>
            </a:r>
          </a:p>
          <a:p>
            <a:endParaRPr lang="nl-NL" sz="20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2DAC08C-4FE2-438F-9807-54AEB5BBE2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6320" fontAlgn="base">
              <a:spcBef>
                <a:spcPct val="0"/>
              </a:spcBef>
              <a:spcAft>
                <a:spcPct val="0"/>
              </a:spcAft>
            </a:pPr>
            <a:fld id="{F9510068-CF9F-1546-A962-438E155E6626}" type="slidenum">
              <a:rPr lang="nl-NL" altLang="nl-NL">
                <a:solidFill>
                  <a:prstClr val="white"/>
                </a:solidFill>
                <a:latin typeface="Calibri" panose="020F0502020204030204"/>
                <a:cs typeface="Arial" charset="0"/>
              </a:rPr>
              <a:pPr defTabSz="456320"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nl-NL" altLang="nl-NL" dirty="0">
              <a:solidFill>
                <a:prstClr val="white"/>
              </a:solidFill>
              <a:latin typeface="Calibri" panose="020F0502020204030204"/>
              <a:cs typeface="Arial" charset="0"/>
            </a:endParaRP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CB552A42-AE89-40DE-B6FF-7643CC269FC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defTabSz="456320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>
                <a:solidFill>
                  <a:prstClr val="white"/>
                </a:solidFill>
                <a:cs typeface="Arial" charset="0"/>
              </a:rPr>
              <a:t>2018年6月3日</a:t>
            </a:r>
            <a:endParaRPr lang="nl-NL" altLang="nl-NL" dirty="0">
              <a:solidFill>
                <a:prstClr val="white"/>
              </a:solidFill>
              <a:cs typeface="Arial" charset="0"/>
            </a:endParaRPr>
          </a:p>
        </p:txBody>
      </p:sp>
      <p:pic>
        <p:nvPicPr>
          <p:cNvPr id="8" name="Tijdelijke aanduiding voor inhoud 11">
            <a:extLst>
              <a:ext uri="{FF2B5EF4-FFF2-40B4-BE49-F238E27FC236}">
                <a16:creationId xmlns:a16="http://schemas.microsoft.com/office/drawing/2014/main" id="{30B30D98-8A27-4F16-9999-FF803038C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3540"/>
            <a:ext cx="683903" cy="683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35294457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7372D3-4816-407B-869E-D7A93A513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FTT:Power</a:t>
            </a:r>
            <a:r>
              <a:rPr lang="nl-NL" dirty="0"/>
              <a:t> – S2– </a:t>
            </a:r>
            <a:r>
              <a:rPr lang="nl-NL" dirty="0" err="1"/>
              <a:t>Subsidy</a:t>
            </a:r>
            <a:r>
              <a:rPr lang="nl-NL" dirty="0"/>
              <a:t> + </a:t>
            </a:r>
            <a:r>
              <a:rPr lang="nl-NL" dirty="0" err="1"/>
              <a:t>Demand</a:t>
            </a:r>
            <a:r>
              <a:rPr lang="nl-NL" dirty="0"/>
              <a:t> – </a:t>
            </a:r>
            <a:r>
              <a:rPr lang="nl-NL" dirty="0" err="1"/>
              <a:t>Results</a:t>
            </a:r>
            <a:r>
              <a:rPr lang="nl-NL" dirty="0"/>
              <a:t> </a:t>
            </a:r>
            <a:br>
              <a:rPr lang="nl-NL" dirty="0"/>
            </a:br>
            <a:endParaRPr lang="en-US" dirty="0"/>
          </a:p>
        </p:txBody>
      </p:sp>
      <p:sp useBgFill="1"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4FBE1BA-ADCE-4442-BECE-91E9AEFE1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3854" y="1265565"/>
            <a:ext cx="10463777" cy="4933529"/>
          </a:xfrm>
        </p:spPr>
        <p:txBody>
          <a:bodyPr>
            <a:normAutofit/>
          </a:bodyPr>
          <a:lstStyle/>
          <a:p>
            <a:endParaRPr lang="nl-NL" sz="20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2DAC08C-4FE2-438F-9807-54AEB5BBE2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6320" fontAlgn="base">
              <a:spcBef>
                <a:spcPct val="0"/>
              </a:spcBef>
              <a:spcAft>
                <a:spcPct val="0"/>
              </a:spcAft>
            </a:pPr>
            <a:fld id="{F9510068-CF9F-1546-A962-438E155E6626}" type="slidenum">
              <a:rPr lang="nl-NL" altLang="nl-NL">
                <a:solidFill>
                  <a:prstClr val="white"/>
                </a:solidFill>
                <a:latin typeface="Calibri" panose="020F0502020204030204"/>
                <a:cs typeface="Arial" charset="0"/>
              </a:rPr>
              <a:pPr defTabSz="456320"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nl-NL" altLang="nl-NL" dirty="0">
              <a:solidFill>
                <a:prstClr val="white"/>
              </a:solidFill>
              <a:latin typeface="Calibri" panose="020F0502020204030204"/>
              <a:cs typeface="Arial" charset="0"/>
            </a:endParaRP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CB552A42-AE89-40DE-B6FF-7643CC269FC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defTabSz="456320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>
                <a:solidFill>
                  <a:prstClr val="white"/>
                </a:solidFill>
                <a:cs typeface="Arial" charset="0"/>
              </a:rPr>
              <a:t>2018年6月3日</a:t>
            </a:r>
            <a:endParaRPr lang="nl-NL" altLang="nl-NL" dirty="0">
              <a:solidFill>
                <a:prstClr val="white"/>
              </a:solidFill>
              <a:cs typeface="Arial" charset="0"/>
            </a:endParaRPr>
          </a:p>
        </p:txBody>
      </p:sp>
      <p:pic>
        <p:nvPicPr>
          <p:cNvPr id="8" name="Tijdelijke aanduiding voor inhoud 11">
            <a:extLst>
              <a:ext uri="{FF2B5EF4-FFF2-40B4-BE49-F238E27FC236}">
                <a16:creationId xmlns:a16="http://schemas.microsoft.com/office/drawing/2014/main" id="{30B30D98-8A27-4F16-9999-FF803038C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3540"/>
            <a:ext cx="683903" cy="683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064C600D-E6F3-498F-9684-522B16B319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903" y="1097443"/>
            <a:ext cx="10138924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629597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7372D3-4816-407B-869E-D7A93A513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FTT:Power</a:t>
            </a:r>
            <a:r>
              <a:rPr lang="nl-NL" dirty="0"/>
              <a:t> – S3– </a:t>
            </a:r>
            <a:r>
              <a:rPr lang="nl-NL" dirty="0" err="1"/>
              <a:t>Capacity</a:t>
            </a:r>
            <a:r>
              <a:rPr lang="nl-NL" dirty="0"/>
              <a:t> </a:t>
            </a:r>
            <a:r>
              <a:rPr lang="nl-NL" dirty="0" err="1"/>
              <a:t>additions</a:t>
            </a:r>
            <a:r>
              <a:rPr lang="nl-NL" dirty="0"/>
              <a:t> + </a:t>
            </a:r>
            <a:r>
              <a:rPr lang="nl-NL" dirty="0" err="1"/>
              <a:t>Regulations</a:t>
            </a:r>
            <a:r>
              <a:rPr lang="nl-NL" dirty="0"/>
              <a:t/>
            </a:r>
            <a:br>
              <a:rPr lang="nl-NL" dirty="0"/>
            </a:br>
            <a:endParaRPr lang="en-US" dirty="0"/>
          </a:p>
        </p:txBody>
      </p:sp>
      <p:sp useBgFill="1"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4FBE1BA-ADCE-4442-BECE-91E9AEFE1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3854" y="1265565"/>
            <a:ext cx="10463777" cy="4933529"/>
          </a:xfrm>
        </p:spPr>
        <p:txBody>
          <a:bodyPr>
            <a:normAutofit fontScale="92500" lnSpcReduction="10000"/>
          </a:bodyPr>
          <a:lstStyle/>
          <a:p>
            <a:r>
              <a:rPr lang="nl-NL" dirty="0"/>
              <a:t>Scope	: 	Japan (No. 35) </a:t>
            </a:r>
            <a:r>
              <a:rPr lang="nl-NL" dirty="0" err="1"/>
              <a:t>and</a:t>
            </a:r>
            <a:r>
              <a:rPr lang="nl-NL" dirty="0"/>
              <a:t> China (No. 41)</a:t>
            </a:r>
          </a:p>
          <a:p>
            <a:r>
              <a:rPr lang="nl-NL" dirty="0"/>
              <a:t>Goal	: 	</a:t>
            </a:r>
            <a:r>
              <a:rPr lang="nl-NL" dirty="0" err="1"/>
              <a:t>Substitute</a:t>
            </a:r>
            <a:r>
              <a:rPr lang="nl-NL" dirty="0"/>
              <a:t> </a:t>
            </a:r>
            <a:r>
              <a:rPr lang="nl-NL" dirty="0" err="1"/>
              <a:t>Coal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its</a:t>
            </a:r>
            <a:r>
              <a:rPr lang="nl-NL" dirty="0"/>
              <a:t> CCS variant</a:t>
            </a:r>
          </a:p>
          <a:p>
            <a:r>
              <a:rPr lang="nl-NL" dirty="0" err="1"/>
              <a:t>Policies</a:t>
            </a:r>
            <a:endParaRPr lang="nl-NL" dirty="0"/>
          </a:p>
          <a:p>
            <a:pPr lvl="1"/>
            <a:r>
              <a:rPr lang="nl-NL" dirty="0" err="1"/>
              <a:t>Regulations</a:t>
            </a:r>
            <a:r>
              <a:rPr lang="nl-NL" dirty="0"/>
              <a:t>:</a:t>
            </a:r>
          </a:p>
          <a:p>
            <a:pPr lvl="2"/>
            <a:r>
              <a:rPr lang="nl-NL" dirty="0" err="1"/>
              <a:t>Coal</a:t>
            </a:r>
            <a:r>
              <a:rPr lang="nl-NL" dirty="0"/>
              <a:t>:</a:t>
            </a:r>
          </a:p>
          <a:p>
            <a:pPr lvl="3"/>
            <a:r>
              <a:rPr lang="nl-NL" dirty="0"/>
              <a:t>Japan: 85 GW in 2018 </a:t>
            </a:r>
            <a:r>
              <a:rPr lang="nl-NL" dirty="0" err="1"/>
              <a:t>and</a:t>
            </a:r>
            <a:r>
              <a:rPr lang="nl-NL" dirty="0"/>
              <a:t> a 2,5 GW </a:t>
            </a:r>
            <a:r>
              <a:rPr lang="nl-NL" dirty="0" err="1"/>
              <a:t>annual</a:t>
            </a:r>
            <a:r>
              <a:rPr lang="nl-NL" dirty="0"/>
              <a:t> </a:t>
            </a:r>
            <a:r>
              <a:rPr lang="nl-NL" dirty="0" err="1"/>
              <a:t>decrease</a:t>
            </a:r>
            <a:endParaRPr lang="nl-NL" dirty="0"/>
          </a:p>
          <a:p>
            <a:pPr lvl="3"/>
            <a:r>
              <a:rPr lang="nl-NL" dirty="0"/>
              <a:t>China: 750 GW in 2018 </a:t>
            </a:r>
            <a:r>
              <a:rPr lang="nl-NL" dirty="0" err="1"/>
              <a:t>and</a:t>
            </a:r>
            <a:r>
              <a:rPr lang="nl-NL" dirty="0"/>
              <a:t> a 20 GW </a:t>
            </a:r>
            <a:r>
              <a:rPr lang="nl-NL" dirty="0" err="1"/>
              <a:t>annual</a:t>
            </a:r>
            <a:r>
              <a:rPr lang="nl-NL" dirty="0"/>
              <a:t> </a:t>
            </a:r>
            <a:r>
              <a:rPr lang="nl-NL" dirty="0" err="1"/>
              <a:t>decrease</a:t>
            </a:r>
            <a:endParaRPr lang="nl-NL" dirty="0"/>
          </a:p>
          <a:p>
            <a:pPr lvl="1"/>
            <a:r>
              <a:rPr lang="nl-NL" dirty="0"/>
              <a:t>MWKA:</a:t>
            </a:r>
          </a:p>
          <a:p>
            <a:pPr lvl="2"/>
            <a:r>
              <a:rPr lang="nl-NL" dirty="0" err="1"/>
              <a:t>Coal</a:t>
            </a:r>
            <a:r>
              <a:rPr lang="nl-NL" dirty="0"/>
              <a:t> (CCS): </a:t>
            </a:r>
          </a:p>
          <a:p>
            <a:pPr lvl="3"/>
            <a:r>
              <a:rPr lang="nl-NL" dirty="0"/>
              <a:t>Japan: 5 GW in 2018 </a:t>
            </a:r>
            <a:r>
              <a:rPr lang="nl-NL" dirty="0" err="1"/>
              <a:t>and</a:t>
            </a:r>
            <a:r>
              <a:rPr lang="nl-NL" dirty="0"/>
              <a:t> a 3,75 GW </a:t>
            </a:r>
            <a:r>
              <a:rPr lang="nl-NL" dirty="0" err="1"/>
              <a:t>annual</a:t>
            </a:r>
            <a:r>
              <a:rPr lang="nl-NL" dirty="0"/>
              <a:t> </a:t>
            </a:r>
            <a:r>
              <a:rPr lang="nl-NL" dirty="0" err="1"/>
              <a:t>increase</a:t>
            </a:r>
            <a:endParaRPr lang="nl-NL" dirty="0"/>
          </a:p>
          <a:p>
            <a:pPr lvl="3"/>
            <a:r>
              <a:rPr lang="nl-NL" dirty="0"/>
              <a:t>China: 40 GW in 2018 </a:t>
            </a:r>
            <a:r>
              <a:rPr lang="nl-NL" dirty="0" err="1"/>
              <a:t>and</a:t>
            </a:r>
            <a:r>
              <a:rPr lang="nl-NL" dirty="0"/>
              <a:t> a 30 GW </a:t>
            </a:r>
            <a:r>
              <a:rPr lang="nl-NL" dirty="0" err="1"/>
              <a:t>annual</a:t>
            </a:r>
            <a:r>
              <a:rPr lang="nl-NL" dirty="0"/>
              <a:t> </a:t>
            </a:r>
            <a:r>
              <a:rPr lang="nl-NL" dirty="0" err="1"/>
              <a:t>increase</a:t>
            </a:r>
            <a:endParaRPr lang="nl-NL" dirty="0"/>
          </a:p>
          <a:p>
            <a:r>
              <a:rPr lang="nl-NL" u="sng" dirty="0" err="1"/>
              <a:t>Evaluate</a:t>
            </a:r>
            <a:r>
              <a:rPr lang="nl-NL" u="sng" dirty="0"/>
              <a:t> </a:t>
            </a:r>
            <a:r>
              <a:rPr lang="nl-NL" u="sng" dirty="0" err="1"/>
              <a:t>Emissions</a:t>
            </a:r>
            <a:r>
              <a:rPr lang="nl-NL" u="sng" dirty="0"/>
              <a:t>, Electricity Price, Market shares of </a:t>
            </a:r>
            <a:r>
              <a:rPr lang="nl-NL" u="sng" dirty="0" err="1"/>
              <a:t>Coal</a:t>
            </a:r>
            <a:r>
              <a:rPr lang="nl-NL" u="sng" dirty="0"/>
              <a:t> </a:t>
            </a:r>
            <a:r>
              <a:rPr lang="nl-NL" u="sng" dirty="0" err="1"/>
              <a:t>and</a:t>
            </a:r>
            <a:r>
              <a:rPr lang="nl-NL" u="sng" dirty="0"/>
              <a:t> </a:t>
            </a:r>
            <a:r>
              <a:rPr lang="nl-NL" u="sng" dirty="0" err="1"/>
              <a:t>Renewables</a:t>
            </a:r>
            <a:r>
              <a:rPr lang="nl-NL" u="sng" dirty="0"/>
              <a:t> (</a:t>
            </a:r>
            <a:r>
              <a:rPr lang="nl-NL" u="sng" dirty="0" err="1"/>
              <a:t>solar</a:t>
            </a:r>
            <a:r>
              <a:rPr lang="nl-NL" u="sng" dirty="0"/>
              <a:t> </a:t>
            </a:r>
            <a:r>
              <a:rPr lang="nl-NL" u="sng" dirty="0" err="1"/>
              <a:t>and</a:t>
            </a:r>
            <a:r>
              <a:rPr lang="nl-NL" u="sng" dirty="0"/>
              <a:t> wind), </a:t>
            </a:r>
            <a:r>
              <a:rPr lang="nl-NL" u="sng" dirty="0" err="1"/>
              <a:t>and</a:t>
            </a:r>
            <a:r>
              <a:rPr lang="nl-NL" u="sng" dirty="0"/>
              <a:t> Total </a:t>
            </a:r>
            <a:r>
              <a:rPr lang="nl-NL" u="sng" dirty="0" err="1"/>
              <a:t>Installed</a:t>
            </a:r>
            <a:r>
              <a:rPr lang="nl-NL" u="sng" dirty="0"/>
              <a:t> </a:t>
            </a:r>
            <a:r>
              <a:rPr lang="nl-NL" u="sng" dirty="0" err="1"/>
              <a:t>Capacity</a:t>
            </a:r>
            <a:endParaRPr lang="nl-NL" u="sng" dirty="0"/>
          </a:p>
          <a:p>
            <a:pPr lvl="1"/>
            <a:r>
              <a:rPr lang="nl-NL" dirty="0" err="1"/>
              <a:t>Realize</a:t>
            </a:r>
            <a:r>
              <a:rPr lang="nl-NL" dirty="0"/>
              <a:t> </a:t>
            </a:r>
            <a:r>
              <a:rPr lang="nl-NL" dirty="0" err="1"/>
              <a:t>that</a:t>
            </a:r>
            <a:r>
              <a:rPr lang="nl-NL" dirty="0"/>
              <a:t> changes </a:t>
            </a:r>
            <a:r>
              <a:rPr lang="nl-NL" dirty="0" err="1"/>
              <a:t>occur</a:t>
            </a:r>
            <a:r>
              <a:rPr lang="nl-NL" dirty="0"/>
              <a:t> </a:t>
            </a:r>
            <a:r>
              <a:rPr lang="nl-NL" dirty="0" err="1"/>
              <a:t>due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technological</a:t>
            </a:r>
            <a:r>
              <a:rPr lang="nl-NL" dirty="0"/>
              <a:t> </a:t>
            </a:r>
            <a:r>
              <a:rPr lang="nl-NL" dirty="0" err="1"/>
              <a:t>diffusion</a:t>
            </a:r>
            <a:r>
              <a:rPr lang="nl-NL" dirty="0"/>
              <a:t> </a:t>
            </a:r>
            <a:r>
              <a:rPr lang="nl-NL" dirty="0" err="1"/>
              <a:t>which</a:t>
            </a:r>
            <a:r>
              <a:rPr lang="nl-NL" dirty="0"/>
              <a:t> are </a:t>
            </a:r>
            <a:r>
              <a:rPr lang="nl-NL" dirty="0" err="1"/>
              <a:t>driven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LCOE</a:t>
            </a:r>
          </a:p>
          <a:p>
            <a:endParaRPr lang="nl-NL" sz="20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2DAC08C-4FE2-438F-9807-54AEB5BBE2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6320" fontAlgn="base">
              <a:spcBef>
                <a:spcPct val="0"/>
              </a:spcBef>
              <a:spcAft>
                <a:spcPct val="0"/>
              </a:spcAft>
            </a:pPr>
            <a:fld id="{F9510068-CF9F-1546-A962-438E155E6626}" type="slidenum">
              <a:rPr lang="nl-NL" altLang="nl-NL">
                <a:solidFill>
                  <a:prstClr val="white"/>
                </a:solidFill>
                <a:latin typeface="Calibri" panose="020F0502020204030204"/>
                <a:cs typeface="Arial" charset="0"/>
              </a:rPr>
              <a:pPr defTabSz="456320"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nl-NL" altLang="nl-NL" dirty="0">
              <a:solidFill>
                <a:prstClr val="white"/>
              </a:solidFill>
              <a:latin typeface="Calibri" panose="020F0502020204030204"/>
              <a:cs typeface="Arial" charset="0"/>
            </a:endParaRP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CB552A42-AE89-40DE-B6FF-7643CC269FC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defTabSz="456320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>
                <a:solidFill>
                  <a:prstClr val="white"/>
                </a:solidFill>
                <a:cs typeface="Arial" charset="0"/>
              </a:rPr>
              <a:t>2018年6月3日</a:t>
            </a:r>
            <a:endParaRPr lang="nl-NL" altLang="nl-NL" dirty="0">
              <a:solidFill>
                <a:prstClr val="white"/>
              </a:solidFill>
              <a:cs typeface="Arial" charset="0"/>
            </a:endParaRPr>
          </a:p>
        </p:txBody>
      </p:sp>
      <p:pic>
        <p:nvPicPr>
          <p:cNvPr id="8" name="Tijdelijke aanduiding voor inhoud 11">
            <a:extLst>
              <a:ext uri="{FF2B5EF4-FFF2-40B4-BE49-F238E27FC236}">
                <a16:creationId xmlns:a16="http://schemas.microsoft.com/office/drawing/2014/main" id="{30B30D98-8A27-4F16-9999-FF803038C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3540"/>
            <a:ext cx="683903" cy="683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02922827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7372D3-4816-407B-869E-D7A93A513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FTT:Power</a:t>
            </a:r>
            <a:r>
              <a:rPr lang="nl-NL" dirty="0"/>
              <a:t> – S3– </a:t>
            </a:r>
            <a:r>
              <a:rPr lang="nl-NL" dirty="0" err="1"/>
              <a:t>Capacity</a:t>
            </a:r>
            <a:r>
              <a:rPr lang="nl-NL" dirty="0"/>
              <a:t> </a:t>
            </a:r>
            <a:r>
              <a:rPr lang="nl-NL" dirty="0" err="1"/>
              <a:t>additions</a:t>
            </a:r>
            <a:r>
              <a:rPr lang="nl-NL" dirty="0"/>
              <a:t> + </a:t>
            </a:r>
            <a:r>
              <a:rPr lang="nl-NL" dirty="0" err="1"/>
              <a:t>Regulations</a:t>
            </a:r>
            <a:r>
              <a:rPr lang="nl-NL" dirty="0"/>
              <a:t> – </a:t>
            </a:r>
            <a:r>
              <a:rPr lang="nl-NL" dirty="0" err="1"/>
              <a:t>Results</a:t>
            </a:r>
            <a:r>
              <a:rPr lang="nl-NL" dirty="0"/>
              <a:t> </a:t>
            </a:r>
            <a:br>
              <a:rPr lang="nl-NL" dirty="0"/>
            </a:br>
            <a:endParaRPr lang="en-US" dirty="0"/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656CCC55-2B56-4751-8CA2-BBB9B3E54C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235" y="1097443"/>
            <a:ext cx="4375961" cy="2952000"/>
          </a:xfr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2DAC08C-4FE2-438F-9807-54AEB5BBE2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6320" fontAlgn="base">
              <a:spcBef>
                <a:spcPct val="0"/>
              </a:spcBef>
              <a:spcAft>
                <a:spcPct val="0"/>
              </a:spcAft>
            </a:pPr>
            <a:fld id="{F9510068-CF9F-1546-A962-438E155E6626}" type="slidenum">
              <a:rPr lang="nl-NL" altLang="nl-NL">
                <a:solidFill>
                  <a:prstClr val="white"/>
                </a:solidFill>
                <a:latin typeface="Calibri" panose="020F0502020204030204"/>
                <a:cs typeface="Arial" charset="0"/>
              </a:rPr>
              <a:pPr defTabSz="456320"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nl-NL" altLang="nl-NL" dirty="0">
              <a:solidFill>
                <a:prstClr val="white"/>
              </a:solidFill>
              <a:latin typeface="Calibri" panose="020F0502020204030204"/>
              <a:cs typeface="Arial" charset="0"/>
            </a:endParaRP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CB552A42-AE89-40DE-B6FF-7643CC269FC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defTabSz="456320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>
                <a:solidFill>
                  <a:prstClr val="white"/>
                </a:solidFill>
                <a:cs typeface="Arial" charset="0"/>
              </a:rPr>
              <a:t>2018年6月3日</a:t>
            </a:r>
            <a:endParaRPr lang="nl-NL" altLang="nl-NL" dirty="0">
              <a:solidFill>
                <a:prstClr val="white"/>
              </a:solidFill>
              <a:cs typeface="Arial" charset="0"/>
            </a:endParaRPr>
          </a:p>
        </p:txBody>
      </p:sp>
      <p:pic>
        <p:nvPicPr>
          <p:cNvPr id="8" name="Tijdelijke aanduiding voor inhoud 11">
            <a:extLst>
              <a:ext uri="{FF2B5EF4-FFF2-40B4-BE49-F238E27FC236}">
                <a16:creationId xmlns:a16="http://schemas.microsoft.com/office/drawing/2014/main" id="{30B30D98-8A27-4F16-9999-FF803038C2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73540"/>
            <a:ext cx="683903" cy="683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98409BC1-AA11-4CCD-8BC8-353BD2DEF5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01" y="1097443"/>
            <a:ext cx="4375962" cy="295200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DA5C0A74-5409-47D5-BF72-A81D6F1443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235" y="3905443"/>
            <a:ext cx="4375962" cy="2952000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0345C744-3A38-40AB-909C-59F65E54E7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01" y="3905443"/>
            <a:ext cx="4375962" cy="29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069442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7372D3-4816-407B-869E-D7A93A513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FTT:Power</a:t>
            </a:r>
            <a:r>
              <a:rPr lang="nl-NL" dirty="0"/>
              <a:t> – S4– Carbon Tax + Feed-in-</a:t>
            </a:r>
            <a:r>
              <a:rPr lang="nl-NL" dirty="0" err="1"/>
              <a:t>Tariff</a:t>
            </a:r>
            <a:r>
              <a:rPr lang="nl-NL" dirty="0"/>
              <a:t> </a:t>
            </a:r>
            <a:br>
              <a:rPr lang="nl-NL" dirty="0"/>
            </a:br>
            <a:endParaRPr lang="en-US" dirty="0"/>
          </a:p>
        </p:txBody>
      </p:sp>
      <p:sp useBgFill="1"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4FBE1BA-ADCE-4442-BECE-91E9AEFE1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3854" y="1265565"/>
            <a:ext cx="10463777" cy="4933529"/>
          </a:xfrm>
        </p:spPr>
        <p:txBody>
          <a:bodyPr>
            <a:normAutofit/>
          </a:bodyPr>
          <a:lstStyle/>
          <a:p>
            <a:r>
              <a:rPr lang="nl-NL" dirty="0"/>
              <a:t>Scope	: 	Japan (No. 35) </a:t>
            </a:r>
            <a:r>
              <a:rPr lang="nl-NL" dirty="0" err="1"/>
              <a:t>and</a:t>
            </a:r>
            <a:r>
              <a:rPr lang="nl-NL" dirty="0"/>
              <a:t> China (No. 41)</a:t>
            </a:r>
          </a:p>
          <a:p>
            <a:r>
              <a:rPr lang="nl-NL" dirty="0"/>
              <a:t>Goal	: 	</a:t>
            </a:r>
            <a:r>
              <a:rPr lang="nl-NL" dirty="0" err="1"/>
              <a:t>Incentivize</a:t>
            </a:r>
            <a:r>
              <a:rPr lang="nl-NL" dirty="0"/>
              <a:t> </a:t>
            </a:r>
            <a:r>
              <a:rPr lang="nl-NL" dirty="0" err="1"/>
              <a:t>renewables</a:t>
            </a:r>
            <a:endParaRPr lang="nl-NL" dirty="0"/>
          </a:p>
          <a:p>
            <a:r>
              <a:rPr lang="nl-NL" dirty="0" err="1"/>
              <a:t>Policies</a:t>
            </a:r>
            <a:endParaRPr lang="nl-NL" dirty="0"/>
          </a:p>
          <a:p>
            <a:pPr lvl="1"/>
            <a:r>
              <a:rPr lang="nl-NL" dirty="0"/>
              <a:t>Carbon </a:t>
            </a:r>
            <a:r>
              <a:rPr lang="nl-NL" dirty="0" err="1"/>
              <a:t>tax</a:t>
            </a:r>
            <a:r>
              <a:rPr lang="nl-NL" dirty="0"/>
              <a:t>:</a:t>
            </a:r>
          </a:p>
          <a:p>
            <a:pPr lvl="2"/>
            <a:r>
              <a:rPr lang="nl-NL" dirty="0"/>
              <a:t>For </a:t>
            </a:r>
            <a:r>
              <a:rPr lang="nl-NL" dirty="0" err="1"/>
              <a:t>both</a:t>
            </a:r>
            <a:r>
              <a:rPr lang="nl-NL" dirty="0"/>
              <a:t> China </a:t>
            </a:r>
            <a:r>
              <a:rPr lang="nl-NL" dirty="0" err="1"/>
              <a:t>and</a:t>
            </a:r>
            <a:r>
              <a:rPr lang="nl-NL" dirty="0"/>
              <a:t> Japan: 55 €/</a:t>
            </a:r>
            <a:r>
              <a:rPr lang="nl-NL" dirty="0" err="1"/>
              <a:t>tC</a:t>
            </a:r>
            <a:r>
              <a:rPr lang="nl-NL" dirty="0"/>
              <a:t> in 2018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increase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6.5% </a:t>
            </a:r>
            <a:r>
              <a:rPr lang="nl-NL" dirty="0" err="1"/>
              <a:t>annually</a:t>
            </a:r>
            <a:r>
              <a:rPr lang="nl-NL" dirty="0"/>
              <a:t>.</a:t>
            </a:r>
          </a:p>
          <a:p>
            <a:pPr lvl="1"/>
            <a:r>
              <a:rPr lang="nl-NL" dirty="0"/>
              <a:t>Feed-in-</a:t>
            </a:r>
            <a:r>
              <a:rPr lang="nl-NL" dirty="0" err="1"/>
              <a:t>Tariff</a:t>
            </a:r>
            <a:endParaRPr lang="nl-NL" dirty="0"/>
          </a:p>
          <a:p>
            <a:pPr lvl="2"/>
            <a:r>
              <a:rPr lang="nl-NL" dirty="0"/>
              <a:t>Solar: </a:t>
            </a:r>
            <a:r>
              <a:rPr lang="nl-NL" dirty="0" err="1"/>
              <a:t>From</a:t>
            </a:r>
            <a:r>
              <a:rPr lang="nl-NL" dirty="0"/>
              <a:t> 2018 </a:t>
            </a:r>
            <a:r>
              <a:rPr lang="nl-NL" dirty="0" err="1"/>
              <a:t>onwards</a:t>
            </a:r>
            <a:r>
              <a:rPr lang="nl-NL" dirty="0"/>
              <a:t> enter 75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all</a:t>
            </a:r>
            <a:r>
              <a:rPr lang="nl-NL" dirty="0"/>
              <a:t> </a:t>
            </a:r>
            <a:r>
              <a:rPr lang="nl-NL" dirty="0" err="1"/>
              <a:t>solar</a:t>
            </a:r>
            <a:r>
              <a:rPr lang="nl-NL" dirty="0"/>
              <a:t> </a:t>
            </a:r>
            <a:r>
              <a:rPr lang="nl-NL" dirty="0" err="1"/>
              <a:t>technologies</a:t>
            </a:r>
            <a:endParaRPr lang="nl-NL" dirty="0"/>
          </a:p>
          <a:p>
            <a:pPr lvl="2"/>
            <a:r>
              <a:rPr lang="nl-NL" dirty="0"/>
              <a:t>Wind: </a:t>
            </a:r>
            <a:r>
              <a:rPr lang="nl-NL" dirty="0" err="1"/>
              <a:t>From</a:t>
            </a:r>
            <a:r>
              <a:rPr lang="nl-NL" dirty="0"/>
              <a:t> 2018 </a:t>
            </a:r>
            <a:r>
              <a:rPr lang="nl-NL" dirty="0" err="1"/>
              <a:t>onwards</a:t>
            </a:r>
            <a:r>
              <a:rPr lang="nl-NL" dirty="0"/>
              <a:t> enter 75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all</a:t>
            </a:r>
            <a:r>
              <a:rPr lang="nl-NL" dirty="0"/>
              <a:t> wind </a:t>
            </a:r>
            <a:r>
              <a:rPr lang="nl-NL" dirty="0" err="1"/>
              <a:t>technologies</a:t>
            </a:r>
            <a:endParaRPr lang="nl-NL" dirty="0"/>
          </a:p>
          <a:p>
            <a:r>
              <a:rPr lang="nl-NL" u="sng" dirty="0" err="1"/>
              <a:t>Evaluate</a:t>
            </a:r>
            <a:r>
              <a:rPr lang="nl-NL" u="sng" dirty="0"/>
              <a:t> </a:t>
            </a:r>
            <a:r>
              <a:rPr lang="nl-NL" u="sng" dirty="0" err="1"/>
              <a:t>Emissions</a:t>
            </a:r>
            <a:r>
              <a:rPr lang="nl-NL" u="sng" dirty="0"/>
              <a:t>, Electricity Price, Market shares of </a:t>
            </a:r>
            <a:r>
              <a:rPr lang="nl-NL" u="sng" dirty="0" err="1"/>
              <a:t>Coal</a:t>
            </a:r>
            <a:r>
              <a:rPr lang="nl-NL" u="sng" dirty="0"/>
              <a:t> </a:t>
            </a:r>
            <a:r>
              <a:rPr lang="nl-NL" u="sng" dirty="0" err="1"/>
              <a:t>and</a:t>
            </a:r>
            <a:r>
              <a:rPr lang="nl-NL" u="sng" dirty="0"/>
              <a:t> </a:t>
            </a:r>
            <a:r>
              <a:rPr lang="nl-NL" u="sng" dirty="0" err="1"/>
              <a:t>Renewables</a:t>
            </a:r>
            <a:r>
              <a:rPr lang="nl-NL" u="sng" dirty="0"/>
              <a:t> (</a:t>
            </a:r>
            <a:r>
              <a:rPr lang="nl-NL" u="sng" dirty="0" err="1"/>
              <a:t>solar</a:t>
            </a:r>
            <a:r>
              <a:rPr lang="nl-NL" u="sng" dirty="0"/>
              <a:t> </a:t>
            </a:r>
            <a:r>
              <a:rPr lang="nl-NL" u="sng" dirty="0" err="1"/>
              <a:t>and</a:t>
            </a:r>
            <a:r>
              <a:rPr lang="nl-NL" u="sng" dirty="0"/>
              <a:t> wind), </a:t>
            </a:r>
            <a:r>
              <a:rPr lang="nl-NL" u="sng" dirty="0" err="1"/>
              <a:t>and</a:t>
            </a:r>
            <a:r>
              <a:rPr lang="nl-NL" u="sng" dirty="0"/>
              <a:t> Total </a:t>
            </a:r>
            <a:r>
              <a:rPr lang="nl-NL" u="sng" dirty="0" err="1"/>
              <a:t>Installed</a:t>
            </a:r>
            <a:r>
              <a:rPr lang="nl-NL" u="sng" dirty="0"/>
              <a:t> </a:t>
            </a:r>
            <a:r>
              <a:rPr lang="nl-NL" u="sng" dirty="0" err="1"/>
              <a:t>Capacity</a:t>
            </a:r>
            <a:endParaRPr lang="nl-NL" u="sng" dirty="0"/>
          </a:p>
          <a:p>
            <a:pPr lvl="1"/>
            <a:r>
              <a:rPr lang="nl-NL" dirty="0" err="1"/>
              <a:t>Realize</a:t>
            </a:r>
            <a:r>
              <a:rPr lang="nl-NL" dirty="0"/>
              <a:t> </a:t>
            </a:r>
            <a:r>
              <a:rPr lang="nl-NL" dirty="0" err="1"/>
              <a:t>that</a:t>
            </a:r>
            <a:r>
              <a:rPr lang="nl-NL" dirty="0"/>
              <a:t> changes </a:t>
            </a:r>
            <a:r>
              <a:rPr lang="nl-NL" dirty="0" err="1"/>
              <a:t>occur</a:t>
            </a:r>
            <a:r>
              <a:rPr lang="nl-NL" dirty="0"/>
              <a:t> </a:t>
            </a:r>
            <a:r>
              <a:rPr lang="nl-NL" dirty="0" err="1"/>
              <a:t>due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technological</a:t>
            </a:r>
            <a:r>
              <a:rPr lang="nl-NL" dirty="0"/>
              <a:t> </a:t>
            </a:r>
            <a:r>
              <a:rPr lang="nl-NL" dirty="0" err="1"/>
              <a:t>diffusion</a:t>
            </a:r>
            <a:r>
              <a:rPr lang="nl-NL" dirty="0"/>
              <a:t> </a:t>
            </a:r>
            <a:r>
              <a:rPr lang="nl-NL" dirty="0" err="1"/>
              <a:t>which</a:t>
            </a:r>
            <a:r>
              <a:rPr lang="nl-NL" dirty="0"/>
              <a:t> are </a:t>
            </a:r>
            <a:r>
              <a:rPr lang="nl-NL" dirty="0" err="1"/>
              <a:t>driven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LCOE</a:t>
            </a:r>
          </a:p>
          <a:p>
            <a:endParaRPr lang="nl-NL" sz="20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2DAC08C-4FE2-438F-9807-54AEB5BBE2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6320" fontAlgn="base">
              <a:spcBef>
                <a:spcPct val="0"/>
              </a:spcBef>
              <a:spcAft>
                <a:spcPct val="0"/>
              </a:spcAft>
            </a:pPr>
            <a:fld id="{F9510068-CF9F-1546-A962-438E155E6626}" type="slidenum">
              <a:rPr lang="nl-NL" altLang="nl-NL">
                <a:solidFill>
                  <a:prstClr val="white"/>
                </a:solidFill>
                <a:latin typeface="Calibri" panose="020F0502020204030204"/>
                <a:cs typeface="Arial" charset="0"/>
              </a:rPr>
              <a:pPr defTabSz="456320"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nl-NL" altLang="nl-NL" dirty="0">
              <a:solidFill>
                <a:prstClr val="white"/>
              </a:solidFill>
              <a:latin typeface="Calibri" panose="020F0502020204030204"/>
              <a:cs typeface="Arial" charset="0"/>
            </a:endParaRP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CB552A42-AE89-40DE-B6FF-7643CC269FC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defTabSz="456320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>
                <a:solidFill>
                  <a:prstClr val="white"/>
                </a:solidFill>
                <a:cs typeface="Arial" charset="0"/>
              </a:rPr>
              <a:t>2018年6月3日</a:t>
            </a:r>
            <a:endParaRPr lang="nl-NL" altLang="nl-NL" dirty="0">
              <a:solidFill>
                <a:prstClr val="white"/>
              </a:solidFill>
              <a:cs typeface="Arial" charset="0"/>
            </a:endParaRPr>
          </a:p>
        </p:txBody>
      </p:sp>
      <p:pic>
        <p:nvPicPr>
          <p:cNvPr id="8" name="Tijdelijke aanduiding voor inhoud 11">
            <a:extLst>
              <a:ext uri="{FF2B5EF4-FFF2-40B4-BE49-F238E27FC236}">
                <a16:creationId xmlns:a16="http://schemas.microsoft.com/office/drawing/2014/main" id="{30B30D98-8A27-4F16-9999-FF803038C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3540"/>
            <a:ext cx="683903" cy="683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23019572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7372D3-4816-407B-869E-D7A93A513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FTT:Power</a:t>
            </a:r>
            <a:r>
              <a:rPr lang="nl-NL" dirty="0"/>
              <a:t> – S4– Carbon Tax + Feed-in-</a:t>
            </a:r>
            <a:r>
              <a:rPr lang="nl-NL" dirty="0" err="1"/>
              <a:t>Tariff</a:t>
            </a:r>
            <a:r>
              <a:rPr lang="nl-NL" dirty="0"/>
              <a:t> – </a:t>
            </a:r>
            <a:r>
              <a:rPr lang="nl-NL" dirty="0" err="1"/>
              <a:t>Results</a:t>
            </a:r>
            <a:r>
              <a:rPr lang="nl-NL" dirty="0"/>
              <a:t> </a:t>
            </a:r>
            <a:br>
              <a:rPr lang="nl-NL" dirty="0"/>
            </a:br>
            <a:endParaRPr lang="en-US" dirty="0"/>
          </a:p>
        </p:txBody>
      </p:sp>
      <p:pic>
        <p:nvPicPr>
          <p:cNvPr id="16" name="Tijdelijke aanduiding voor inhoud 15">
            <a:extLst>
              <a:ext uri="{FF2B5EF4-FFF2-40B4-BE49-F238E27FC236}">
                <a16:creationId xmlns:a16="http://schemas.microsoft.com/office/drawing/2014/main" id="{252715D5-5701-4CF5-B339-E2C7EDEF9B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060" y="1109407"/>
            <a:ext cx="4375961" cy="2952000"/>
          </a:xfr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2DAC08C-4FE2-438F-9807-54AEB5BBE2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6320" fontAlgn="base">
              <a:spcBef>
                <a:spcPct val="0"/>
              </a:spcBef>
              <a:spcAft>
                <a:spcPct val="0"/>
              </a:spcAft>
            </a:pPr>
            <a:fld id="{F9510068-CF9F-1546-A962-438E155E6626}" type="slidenum">
              <a:rPr lang="nl-NL" altLang="nl-NL">
                <a:solidFill>
                  <a:prstClr val="white"/>
                </a:solidFill>
                <a:latin typeface="Calibri" panose="020F0502020204030204"/>
                <a:cs typeface="Arial" charset="0"/>
              </a:rPr>
              <a:pPr defTabSz="456320"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nl-NL" altLang="nl-NL" dirty="0">
              <a:solidFill>
                <a:prstClr val="white"/>
              </a:solidFill>
              <a:latin typeface="Calibri" panose="020F0502020204030204"/>
              <a:cs typeface="Arial" charset="0"/>
            </a:endParaRP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CB552A42-AE89-40DE-B6FF-7643CC269FC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defTabSz="456320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>
                <a:solidFill>
                  <a:prstClr val="white"/>
                </a:solidFill>
                <a:cs typeface="Arial" charset="0"/>
              </a:rPr>
              <a:t>2018年6月3日</a:t>
            </a:r>
            <a:endParaRPr lang="nl-NL" altLang="nl-NL" dirty="0">
              <a:solidFill>
                <a:prstClr val="white"/>
              </a:solidFill>
              <a:cs typeface="Arial" charset="0"/>
            </a:endParaRPr>
          </a:p>
        </p:txBody>
      </p:sp>
      <p:pic>
        <p:nvPicPr>
          <p:cNvPr id="8" name="Tijdelijke aanduiding voor inhoud 11">
            <a:extLst>
              <a:ext uri="{FF2B5EF4-FFF2-40B4-BE49-F238E27FC236}">
                <a16:creationId xmlns:a16="http://schemas.microsoft.com/office/drawing/2014/main" id="{30B30D98-8A27-4F16-9999-FF803038C2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73540"/>
            <a:ext cx="683903" cy="683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190D0352-85E7-4547-A84C-47AD4AE8A9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02" y="1109407"/>
            <a:ext cx="4375962" cy="2952000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16C1CC1E-1516-4759-8256-EF60241D4D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060" y="3906000"/>
            <a:ext cx="4375962" cy="2952000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1D9A8263-8714-444B-BA7E-C4E9D6A45E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03" y="3905443"/>
            <a:ext cx="4375962" cy="29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808198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7372D3-4816-407B-869E-D7A93A513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960" y="506595"/>
            <a:ext cx="10463894" cy="758776"/>
          </a:xfrm>
        </p:spPr>
        <p:txBody>
          <a:bodyPr/>
          <a:lstStyle/>
          <a:p>
            <a:r>
              <a:rPr lang="nl-NL" dirty="0" err="1"/>
              <a:t>FTT:Power</a:t>
            </a:r>
            <a:r>
              <a:rPr lang="nl-NL" dirty="0"/>
              <a:t> – </a:t>
            </a:r>
            <a:r>
              <a:rPr lang="nl-NL" dirty="0" err="1"/>
              <a:t>Overview</a:t>
            </a:r>
            <a:r>
              <a:rPr lang="nl-NL" dirty="0"/>
              <a:t> of </a:t>
            </a:r>
            <a:r>
              <a:rPr lang="nl-NL" dirty="0" err="1"/>
              <a:t>results</a:t>
            </a:r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2DAC08C-4FE2-438F-9807-54AEB5BBE2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6320" fontAlgn="base">
              <a:spcBef>
                <a:spcPct val="0"/>
              </a:spcBef>
              <a:spcAft>
                <a:spcPct val="0"/>
              </a:spcAft>
            </a:pPr>
            <a:fld id="{F9510068-CF9F-1546-A962-438E155E6626}" type="slidenum">
              <a:rPr lang="nl-NL" altLang="nl-NL">
                <a:solidFill>
                  <a:prstClr val="white"/>
                </a:solidFill>
                <a:latin typeface="Calibri" panose="020F0502020204030204"/>
                <a:cs typeface="Arial" charset="0"/>
              </a:rPr>
              <a:pPr defTabSz="456320"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nl-NL" altLang="nl-NL" dirty="0">
              <a:solidFill>
                <a:prstClr val="white"/>
              </a:solidFill>
              <a:latin typeface="Calibri" panose="020F0502020204030204"/>
              <a:cs typeface="Arial" charset="0"/>
            </a:endParaRP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CB552A42-AE89-40DE-B6FF-7643CC269FC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defTabSz="456320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>
                <a:solidFill>
                  <a:prstClr val="white"/>
                </a:solidFill>
                <a:cs typeface="Arial" charset="0"/>
              </a:rPr>
              <a:t>2018年6月3日</a:t>
            </a:r>
            <a:endParaRPr lang="nl-NL" altLang="nl-NL" dirty="0">
              <a:solidFill>
                <a:prstClr val="white"/>
              </a:solidFill>
              <a:cs typeface="Arial" charset="0"/>
            </a:endParaRPr>
          </a:p>
        </p:txBody>
      </p:sp>
      <p:pic>
        <p:nvPicPr>
          <p:cNvPr id="8" name="Tijdelijke aanduiding voor inhoud 11">
            <a:extLst>
              <a:ext uri="{FF2B5EF4-FFF2-40B4-BE49-F238E27FC236}">
                <a16:creationId xmlns:a16="http://schemas.microsoft.com/office/drawing/2014/main" id="{30B30D98-8A27-4F16-9999-FF803038C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3540"/>
            <a:ext cx="683903" cy="683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9" name="Tabel 8">
            <a:extLst>
              <a:ext uri="{FF2B5EF4-FFF2-40B4-BE49-F238E27FC236}">
                <a16:creationId xmlns:a16="http://schemas.microsoft.com/office/drawing/2014/main" id="{873606C1-553B-4966-A164-088423BBFC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4405072"/>
              </p:ext>
            </p:extLst>
          </p:nvPr>
        </p:nvGraphicFramePr>
        <p:xfrm>
          <a:off x="45907" y="1407160"/>
          <a:ext cx="12060000" cy="47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20000">
                  <a:extLst>
                    <a:ext uri="{9D8B030D-6E8A-4147-A177-3AD203B41FA5}">
                      <a16:colId xmlns:a16="http://schemas.microsoft.com/office/drawing/2014/main" val="1791189570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3944112046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2202310838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3480173551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3035877582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3048754029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1601719388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3623471070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2410458736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250906277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4067355249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3872619905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1545787050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69682630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l"/>
                      <a:endParaRPr lang="en-US" sz="1800" i="1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nl-NL" sz="1800" b="1" i="1" dirty="0"/>
                        <a:t>Japan</a:t>
                      </a:r>
                      <a:endParaRPr lang="en-US" sz="1800" b="1" i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nl-NL" sz="1800" b="1" i="1" dirty="0"/>
                        <a:t>China</a:t>
                      </a:r>
                      <a:endParaRPr lang="en-US" sz="1800" b="1" i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9301756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l"/>
                      <a:endParaRPr lang="en-US" sz="1800" i="1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NL" sz="1800" dirty="0"/>
                        <a:t>S0</a:t>
                      </a:r>
                      <a:endParaRPr lang="en-US" sz="1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/>
                        <a:t>S1</a:t>
                      </a:r>
                      <a:endParaRPr lang="en-US" sz="1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/>
                        <a:t>S2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/>
                        <a:t>S3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/>
                        <a:t>S4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NL" sz="1800" dirty="0"/>
                        <a:t>S0</a:t>
                      </a:r>
                      <a:endParaRPr lang="en-US" sz="1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/>
                        <a:t>S1</a:t>
                      </a:r>
                      <a:endParaRPr lang="en-US" sz="1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/>
                        <a:t>S2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/>
                        <a:t>S3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/>
                        <a:t>S4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167171687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l"/>
                      <a:endParaRPr lang="en-US" sz="1800" i="1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/>
                        <a:t>2018</a:t>
                      </a:r>
                      <a:endParaRPr lang="en-US" sz="1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/>
                        <a:t>2050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/>
                        <a:t>2050</a:t>
                      </a:r>
                      <a:endParaRPr lang="en-US" sz="1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/>
                        <a:t>2050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/>
                        <a:t>2050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/>
                        <a:t>2050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/>
                        <a:t>2018</a:t>
                      </a:r>
                      <a:endParaRPr lang="en-US" sz="1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/>
                        <a:t>2050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/>
                        <a:t>2050</a:t>
                      </a:r>
                      <a:endParaRPr lang="en-US" sz="1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/>
                        <a:t>2050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/>
                        <a:t>2050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/>
                        <a:t>2050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30031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l"/>
                      <a:r>
                        <a:rPr lang="nl-NL" sz="1800" dirty="0" err="1"/>
                        <a:t>Emissions</a:t>
                      </a:r>
                      <a:endParaRPr lang="en-US" sz="18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 err="1"/>
                        <a:t>Gt</a:t>
                      </a:r>
                      <a:r>
                        <a:rPr lang="nl-NL" sz="1800" dirty="0"/>
                        <a:t>/</a:t>
                      </a:r>
                      <a:r>
                        <a:rPr lang="nl-NL" sz="1800" dirty="0" err="1"/>
                        <a:t>yr</a:t>
                      </a:r>
                      <a:endParaRPr lang="en-US" sz="18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/>
                        <a:t>0,686</a:t>
                      </a:r>
                      <a:endParaRPr lang="en-US" sz="1800" dirty="0"/>
                    </a:p>
                    <a:p>
                      <a:pPr algn="ctr"/>
                      <a:endParaRPr lang="en-US" sz="1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/>
                        <a:t>0,876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>
                          <a:highlight>
                            <a:srgbClr val="FF0000"/>
                          </a:highlight>
                        </a:rPr>
                        <a:t>0,627</a:t>
                      </a:r>
                      <a:endParaRPr lang="en-US" sz="1800" dirty="0">
                        <a:highlight>
                          <a:srgbClr val="FF0000"/>
                        </a:highlight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>
                          <a:highlight>
                            <a:srgbClr val="00FF00"/>
                          </a:highlight>
                        </a:rPr>
                        <a:t>0,391</a:t>
                      </a:r>
                      <a:endParaRPr lang="en-US" sz="1800" dirty="0">
                        <a:highlight>
                          <a:srgbClr val="00FF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>
                          <a:highlight>
                            <a:srgbClr val="FF0000"/>
                          </a:highlight>
                        </a:rPr>
                        <a:t>0,510</a:t>
                      </a:r>
                      <a:endParaRPr lang="en-US" sz="1800" dirty="0">
                        <a:highlight>
                          <a:srgbClr val="FF00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>
                          <a:highlight>
                            <a:srgbClr val="FF0000"/>
                          </a:highlight>
                        </a:rPr>
                        <a:t>0,616</a:t>
                      </a:r>
                      <a:endParaRPr lang="en-US" sz="1800" dirty="0">
                        <a:highlight>
                          <a:srgbClr val="FF00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/>
                        <a:t>4,792</a:t>
                      </a:r>
                      <a:endParaRPr lang="en-US" sz="1800" dirty="0"/>
                    </a:p>
                    <a:p>
                      <a:pPr algn="ctr"/>
                      <a:endParaRPr lang="en-US" sz="1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/>
                        <a:t>10,42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>
                          <a:highlight>
                            <a:srgbClr val="FFFF00"/>
                          </a:highlight>
                        </a:rPr>
                        <a:t>4,704</a:t>
                      </a:r>
                      <a:endParaRPr lang="en-US" sz="1800" dirty="0">
                        <a:highlight>
                          <a:srgbClr val="FFFF00"/>
                        </a:highlight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>
                          <a:highlight>
                            <a:srgbClr val="FF0000"/>
                          </a:highlight>
                        </a:rPr>
                        <a:t>7,383</a:t>
                      </a:r>
                      <a:endParaRPr lang="en-US" sz="1800" dirty="0">
                        <a:highlight>
                          <a:srgbClr val="FF00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>
                          <a:highlight>
                            <a:srgbClr val="00FF00"/>
                          </a:highlight>
                        </a:rPr>
                        <a:t>4,107</a:t>
                      </a:r>
                      <a:endParaRPr lang="en-US" sz="1800" dirty="0">
                        <a:highlight>
                          <a:srgbClr val="00FF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>
                          <a:highlight>
                            <a:srgbClr val="FF0000"/>
                          </a:highlight>
                        </a:rPr>
                        <a:t>7,903</a:t>
                      </a:r>
                      <a:endParaRPr lang="en-US" sz="1800" dirty="0">
                        <a:highlight>
                          <a:srgbClr val="FF00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937058843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l"/>
                      <a:r>
                        <a:rPr lang="nl-NL" sz="1800"/>
                        <a:t>Electricity price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nl-N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kumimoji="0" lang="nl-NL" sz="180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13 </a:t>
                      </a:r>
                      <a:r>
                        <a:rPr kumimoji="0" lang="nl-N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/ MWh</a:t>
                      </a:r>
                      <a:endParaRPr lang="en-US" sz="18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/>
                        <a:t>113,7</a:t>
                      </a:r>
                      <a:endParaRPr lang="en-US" sz="1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/>
                        <a:t>110,3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>
                          <a:highlight>
                            <a:srgbClr val="FF0000"/>
                          </a:highlight>
                        </a:rPr>
                        <a:t>126</a:t>
                      </a:r>
                      <a:endParaRPr lang="en-US" sz="1800" dirty="0">
                        <a:highlight>
                          <a:srgbClr val="FF0000"/>
                        </a:highlight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>
                          <a:highlight>
                            <a:srgbClr val="FFFF00"/>
                          </a:highlight>
                        </a:rPr>
                        <a:t>108,7</a:t>
                      </a:r>
                      <a:endParaRPr lang="en-US" sz="1800" dirty="0">
                        <a:highlight>
                          <a:srgbClr val="FFFF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>
                          <a:highlight>
                            <a:srgbClr val="00FF00"/>
                          </a:highlight>
                        </a:rPr>
                        <a:t>103,7</a:t>
                      </a:r>
                      <a:endParaRPr lang="en-US" sz="1800" dirty="0">
                        <a:highlight>
                          <a:srgbClr val="00FF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>
                          <a:highlight>
                            <a:srgbClr val="FF0000"/>
                          </a:highlight>
                        </a:rPr>
                        <a:t>144,1</a:t>
                      </a:r>
                      <a:endParaRPr lang="en-US" sz="1800" dirty="0">
                        <a:highlight>
                          <a:srgbClr val="FF00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/>
                        <a:t>77,74</a:t>
                      </a:r>
                      <a:endParaRPr lang="en-US" sz="1800" dirty="0"/>
                    </a:p>
                    <a:p>
                      <a:pPr algn="ctr"/>
                      <a:endParaRPr lang="en-US" sz="1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/>
                        <a:t>90,5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>
                          <a:highlight>
                            <a:srgbClr val="FF0000"/>
                          </a:highlight>
                        </a:rPr>
                        <a:t>438,2</a:t>
                      </a:r>
                      <a:endParaRPr lang="en-US" sz="1800" dirty="0">
                        <a:highlight>
                          <a:srgbClr val="FF0000"/>
                        </a:highlight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>
                          <a:highlight>
                            <a:srgbClr val="FF0000"/>
                          </a:highlight>
                        </a:rPr>
                        <a:t>366,3</a:t>
                      </a:r>
                      <a:endParaRPr lang="en-US" sz="1800" dirty="0">
                        <a:highlight>
                          <a:srgbClr val="FF00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>
                          <a:highlight>
                            <a:srgbClr val="00FF00"/>
                          </a:highlight>
                        </a:rPr>
                        <a:t>115</a:t>
                      </a:r>
                      <a:endParaRPr lang="en-US" sz="1800" dirty="0">
                        <a:highlight>
                          <a:srgbClr val="00FF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>
                          <a:highlight>
                            <a:srgbClr val="FF0000"/>
                          </a:highlight>
                        </a:rPr>
                        <a:t>241,5</a:t>
                      </a:r>
                      <a:endParaRPr lang="en-US" sz="1800" dirty="0">
                        <a:highlight>
                          <a:srgbClr val="FF00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104603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l"/>
                      <a:r>
                        <a:rPr lang="nl-NL" sz="1800"/>
                        <a:t>Share of renewables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/>
                        <a:t>%</a:t>
                      </a:r>
                      <a:endParaRPr lang="en-US" sz="18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/>
                        <a:t>2,8%</a:t>
                      </a:r>
                      <a:endParaRPr lang="en-US" sz="1800" dirty="0"/>
                    </a:p>
                    <a:p>
                      <a:pPr algn="ctr"/>
                      <a:endParaRPr lang="en-US" sz="1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/>
                        <a:t>6,2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>
                          <a:highlight>
                            <a:srgbClr val="FFFF00"/>
                          </a:highlight>
                        </a:rPr>
                        <a:t>29,2</a:t>
                      </a:r>
                      <a:endParaRPr lang="en-US" sz="1800" dirty="0">
                        <a:highlight>
                          <a:srgbClr val="FFFF00"/>
                        </a:highlight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>
                          <a:highlight>
                            <a:srgbClr val="00FF00"/>
                          </a:highlight>
                        </a:rPr>
                        <a:t>59,9</a:t>
                      </a:r>
                      <a:endParaRPr lang="en-US" sz="1800" dirty="0">
                        <a:highlight>
                          <a:srgbClr val="00FF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>
                          <a:highlight>
                            <a:srgbClr val="FF0000"/>
                          </a:highlight>
                        </a:rPr>
                        <a:t>1,6</a:t>
                      </a:r>
                      <a:endParaRPr lang="en-US" sz="1800" dirty="0">
                        <a:highlight>
                          <a:srgbClr val="FF00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>
                          <a:highlight>
                            <a:srgbClr val="FFFF00"/>
                          </a:highlight>
                        </a:rPr>
                        <a:t>28,2</a:t>
                      </a:r>
                      <a:endParaRPr lang="en-US" sz="1800" dirty="0">
                        <a:highlight>
                          <a:srgbClr val="FFFF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/>
                        <a:t>4,8%</a:t>
                      </a:r>
                      <a:endParaRPr lang="en-US" sz="1800" dirty="0"/>
                    </a:p>
                    <a:p>
                      <a:pPr algn="ctr"/>
                      <a:endParaRPr lang="en-US" sz="1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/>
                        <a:t>6,5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>
                          <a:highlight>
                            <a:srgbClr val="00FF00"/>
                          </a:highlight>
                        </a:rPr>
                        <a:t>44,8</a:t>
                      </a:r>
                      <a:endParaRPr lang="en-US" sz="1800" dirty="0">
                        <a:highlight>
                          <a:srgbClr val="00FF00"/>
                        </a:highlight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>
                          <a:highlight>
                            <a:srgbClr val="FFFF00"/>
                          </a:highlight>
                        </a:rPr>
                        <a:t>33,3</a:t>
                      </a:r>
                      <a:endParaRPr lang="en-US" sz="1800" dirty="0">
                        <a:highlight>
                          <a:srgbClr val="FFFF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>
                          <a:highlight>
                            <a:srgbClr val="FF0000"/>
                          </a:highlight>
                        </a:rPr>
                        <a:t>18,3</a:t>
                      </a:r>
                      <a:endParaRPr lang="en-US" sz="1800" dirty="0">
                        <a:highlight>
                          <a:srgbClr val="FF00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>
                          <a:highlight>
                            <a:srgbClr val="FFFF00"/>
                          </a:highlight>
                        </a:rPr>
                        <a:t>24</a:t>
                      </a:r>
                      <a:endParaRPr lang="en-US" sz="1800" dirty="0">
                        <a:highlight>
                          <a:srgbClr val="FFFF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23793048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l"/>
                      <a:r>
                        <a:rPr lang="nl-NL" sz="1800"/>
                        <a:t>Share of Coal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/>
                        <a:t>%</a:t>
                      </a:r>
                      <a:endParaRPr lang="en-US" sz="18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/>
                        <a:t>32,5%</a:t>
                      </a:r>
                      <a:endParaRPr lang="en-US" sz="1800" dirty="0"/>
                    </a:p>
                    <a:p>
                      <a:pPr algn="ctr"/>
                      <a:endParaRPr lang="en-US" sz="1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/>
                        <a:t>32,7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>
                          <a:highlight>
                            <a:srgbClr val="FFFF00"/>
                          </a:highlight>
                        </a:rPr>
                        <a:t>6,7</a:t>
                      </a:r>
                      <a:endParaRPr lang="en-US" sz="1800" dirty="0">
                        <a:highlight>
                          <a:srgbClr val="FFFF00"/>
                        </a:highlight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>
                          <a:highlight>
                            <a:srgbClr val="00FF00"/>
                          </a:highlight>
                        </a:rPr>
                        <a:t>5,5</a:t>
                      </a:r>
                      <a:endParaRPr lang="en-US" sz="1800" dirty="0">
                        <a:highlight>
                          <a:srgbClr val="00FF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>
                          <a:highlight>
                            <a:srgbClr val="00FF00"/>
                          </a:highlight>
                        </a:rPr>
                        <a:t>5,3</a:t>
                      </a:r>
                      <a:endParaRPr lang="en-US" sz="1800" dirty="0">
                        <a:highlight>
                          <a:srgbClr val="00FF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>
                          <a:highlight>
                            <a:srgbClr val="FFFF00"/>
                          </a:highlight>
                        </a:rPr>
                        <a:t>8,6</a:t>
                      </a:r>
                      <a:endParaRPr lang="en-US" sz="1800" dirty="0">
                        <a:highlight>
                          <a:srgbClr val="FFFF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/>
                        <a:t>65,4%</a:t>
                      </a:r>
                      <a:endParaRPr lang="en-US" sz="1800" dirty="0"/>
                    </a:p>
                    <a:p>
                      <a:pPr algn="ctr"/>
                      <a:endParaRPr lang="en-US" sz="1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/>
                        <a:t>64,8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>
                          <a:highlight>
                            <a:srgbClr val="00FF00"/>
                          </a:highlight>
                        </a:rPr>
                        <a:t>11,7</a:t>
                      </a:r>
                      <a:endParaRPr lang="en-US" sz="1800" dirty="0">
                        <a:highlight>
                          <a:srgbClr val="00FF00"/>
                        </a:highlight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>
                          <a:highlight>
                            <a:srgbClr val="FF0000"/>
                          </a:highlight>
                        </a:rPr>
                        <a:t>32,8</a:t>
                      </a:r>
                      <a:endParaRPr lang="en-US" sz="1800" dirty="0">
                        <a:highlight>
                          <a:srgbClr val="FF00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>
                          <a:highlight>
                            <a:srgbClr val="FFFF00"/>
                          </a:highlight>
                        </a:rPr>
                        <a:t>14,9</a:t>
                      </a:r>
                      <a:endParaRPr lang="en-US" sz="1800" dirty="0">
                        <a:highlight>
                          <a:srgbClr val="FFFF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>
                          <a:highlight>
                            <a:srgbClr val="FF0000"/>
                          </a:highlight>
                        </a:rPr>
                        <a:t>40,2</a:t>
                      </a:r>
                      <a:endParaRPr lang="en-US" sz="1800" dirty="0">
                        <a:highlight>
                          <a:srgbClr val="FF00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05107552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l"/>
                      <a:r>
                        <a:rPr lang="nl-NL" sz="1800" dirty="0"/>
                        <a:t>Total </a:t>
                      </a:r>
                      <a:r>
                        <a:rPr lang="nl-NL" sz="1800" dirty="0" err="1"/>
                        <a:t>installed</a:t>
                      </a:r>
                      <a:r>
                        <a:rPr lang="nl-NL" sz="1800" dirty="0"/>
                        <a:t> </a:t>
                      </a:r>
                      <a:r>
                        <a:rPr lang="nl-NL" sz="1800" dirty="0" err="1"/>
                        <a:t>capacity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/>
                        <a:t>GW</a:t>
                      </a:r>
                      <a:endParaRPr lang="en-US" sz="18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/>
                        <a:t>270,5</a:t>
                      </a:r>
                      <a:endParaRPr lang="en-US" sz="1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/>
                        <a:t>350,7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>
                          <a:highlight>
                            <a:srgbClr val="FFFF00"/>
                          </a:highlight>
                        </a:rPr>
                        <a:t>380,7</a:t>
                      </a:r>
                      <a:endParaRPr lang="en-US" sz="1800" dirty="0">
                        <a:highlight>
                          <a:srgbClr val="FFFF00"/>
                        </a:highlight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>
                          <a:highlight>
                            <a:srgbClr val="FF0000"/>
                          </a:highlight>
                        </a:rPr>
                        <a:t>757,1</a:t>
                      </a:r>
                      <a:endParaRPr lang="en-US" sz="1800" dirty="0">
                        <a:highlight>
                          <a:srgbClr val="FF00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>
                          <a:highlight>
                            <a:srgbClr val="00FF00"/>
                          </a:highlight>
                        </a:rPr>
                        <a:t>347,5</a:t>
                      </a:r>
                      <a:endParaRPr lang="en-US" sz="1800" dirty="0">
                        <a:highlight>
                          <a:srgbClr val="00FF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>
                          <a:highlight>
                            <a:srgbClr val="FFFF00"/>
                          </a:highlight>
                        </a:rPr>
                        <a:t>381,2</a:t>
                      </a:r>
                      <a:endParaRPr lang="en-US" sz="1800" dirty="0">
                        <a:highlight>
                          <a:srgbClr val="FFFF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/>
                        <a:t>1407</a:t>
                      </a:r>
                      <a:endParaRPr lang="en-US" sz="1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/>
                        <a:t>3026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>
                          <a:highlight>
                            <a:srgbClr val="FF0000"/>
                          </a:highlight>
                        </a:rPr>
                        <a:t>4239</a:t>
                      </a:r>
                      <a:endParaRPr lang="en-US" sz="1800" dirty="0">
                        <a:highlight>
                          <a:srgbClr val="FF0000"/>
                        </a:highlight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>
                          <a:highlight>
                            <a:srgbClr val="FF0000"/>
                          </a:highlight>
                        </a:rPr>
                        <a:t>4080</a:t>
                      </a:r>
                      <a:endParaRPr lang="en-US" sz="1800" dirty="0">
                        <a:highlight>
                          <a:srgbClr val="FF00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>
                          <a:highlight>
                            <a:srgbClr val="00FF00"/>
                          </a:highlight>
                        </a:rPr>
                        <a:t>3232</a:t>
                      </a:r>
                      <a:endParaRPr lang="en-US" sz="1800" dirty="0">
                        <a:highlight>
                          <a:srgbClr val="00FF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>
                          <a:highlight>
                            <a:srgbClr val="FFFF00"/>
                          </a:highlight>
                        </a:rPr>
                        <a:t>3501</a:t>
                      </a:r>
                      <a:endParaRPr lang="en-US" sz="1800" dirty="0">
                        <a:highlight>
                          <a:srgbClr val="FFFF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5115840"/>
                  </a:ext>
                </a:extLst>
              </a:tr>
            </a:tbl>
          </a:graphicData>
        </a:graphic>
      </p:graphicFrame>
      <p:sp>
        <p:nvSpPr>
          <p:cNvPr id="15" name="Rechthoek: afgeronde hoeken 14">
            <a:extLst>
              <a:ext uri="{FF2B5EF4-FFF2-40B4-BE49-F238E27FC236}">
                <a16:creationId xmlns:a16="http://schemas.microsoft.com/office/drawing/2014/main" id="{1A0C8F77-ABDE-446E-A78D-C422CACD1629}"/>
              </a:ext>
            </a:extLst>
          </p:cNvPr>
          <p:cNvSpPr/>
          <p:nvPr/>
        </p:nvSpPr>
        <p:spPr>
          <a:xfrm>
            <a:off x="4945224" y="1716833"/>
            <a:ext cx="858417" cy="4456707"/>
          </a:xfrm>
          <a:prstGeom prst="round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hthoek: afgeronde hoeken 15">
            <a:extLst>
              <a:ext uri="{FF2B5EF4-FFF2-40B4-BE49-F238E27FC236}">
                <a16:creationId xmlns:a16="http://schemas.microsoft.com/office/drawing/2014/main" id="{45592575-6079-4121-92F2-61DCEDD7BEB4}"/>
              </a:ext>
            </a:extLst>
          </p:cNvPr>
          <p:cNvSpPr/>
          <p:nvPr/>
        </p:nvSpPr>
        <p:spPr>
          <a:xfrm>
            <a:off x="10486761" y="1716833"/>
            <a:ext cx="858417" cy="4456707"/>
          </a:xfrm>
          <a:prstGeom prst="round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1954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7372D3-4816-407B-869E-D7A93A513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FTT:Power</a:t>
            </a:r>
            <a:r>
              <a:rPr lang="nl-NL" dirty="0"/>
              <a:t> – </a:t>
            </a:r>
            <a:r>
              <a:rPr lang="nl-NL" dirty="0" err="1"/>
              <a:t>Overview</a:t>
            </a:r>
            <a:r>
              <a:rPr lang="nl-NL" dirty="0"/>
              <a:t> of </a:t>
            </a:r>
            <a:r>
              <a:rPr lang="nl-NL" dirty="0" err="1"/>
              <a:t>results</a:t>
            </a:r>
            <a:endParaRPr lang="en-US" dirty="0"/>
          </a:p>
        </p:txBody>
      </p:sp>
      <p:sp useBgFill="1"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4FBE1BA-ADCE-4442-BECE-91E9AEFE1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3854" y="1265565"/>
            <a:ext cx="10463777" cy="4933529"/>
          </a:xfrm>
        </p:spPr>
        <p:txBody>
          <a:bodyPr>
            <a:normAutofit/>
          </a:bodyPr>
          <a:lstStyle/>
          <a:p>
            <a:r>
              <a:rPr lang="nl-NL" dirty="0"/>
              <a:t>S0: Baseline</a:t>
            </a:r>
          </a:p>
          <a:p>
            <a:r>
              <a:rPr lang="nl-NL" dirty="0"/>
              <a:t>S1: </a:t>
            </a:r>
            <a:r>
              <a:rPr lang="nl-NL" b="1" dirty="0" err="1"/>
              <a:t>Regulations</a:t>
            </a:r>
            <a:r>
              <a:rPr lang="nl-NL" dirty="0"/>
              <a:t> on </a:t>
            </a:r>
            <a:r>
              <a:rPr lang="nl-NL" dirty="0" err="1"/>
              <a:t>Coal</a:t>
            </a:r>
            <a:r>
              <a:rPr lang="nl-NL" dirty="0"/>
              <a:t> in </a:t>
            </a:r>
            <a:r>
              <a:rPr lang="nl-NL" dirty="0" err="1"/>
              <a:t>combination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b="1" dirty="0" err="1"/>
              <a:t>taxes</a:t>
            </a:r>
            <a:r>
              <a:rPr lang="nl-NL" dirty="0"/>
              <a:t> on </a:t>
            </a:r>
            <a:r>
              <a:rPr lang="nl-NL" dirty="0" err="1"/>
              <a:t>technologies</a:t>
            </a:r>
            <a:r>
              <a:rPr lang="nl-NL" dirty="0"/>
              <a:t> </a:t>
            </a:r>
            <a:r>
              <a:rPr lang="nl-NL" dirty="0" err="1"/>
              <a:t>that</a:t>
            </a:r>
            <a:r>
              <a:rPr lang="nl-NL" dirty="0"/>
              <a:t> </a:t>
            </a:r>
            <a:r>
              <a:rPr lang="nl-NL" dirty="0" err="1"/>
              <a:t>might</a:t>
            </a:r>
            <a:r>
              <a:rPr lang="nl-NL" dirty="0"/>
              <a:t> </a:t>
            </a:r>
            <a:r>
              <a:rPr lang="nl-NL" b="1" dirty="0" err="1"/>
              <a:t>replace</a:t>
            </a:r>
            <a:r>
              <a:rPr lang="nl-NL" dirty="0"/>
              <a:t> </a:t>
            </a:r>
            <a:r>
              <a:rPr lang="nl-NL" dirty="0" err="1"/>
              <a:t>it</a:t>
            </a:r>
            <a:endParaRPr lang="nl-NL" dirty="0"/>
          </a:p>
          <a:p>
            <a:r>
              <a:rPr lang="nl-NL" dirty="0"/>
              <a:t>S2: </a:t>
            </a:r>
            <a:r>
              <a:rPr lang="nl-NL" b="1" dirty="0"/>
              <a:t>Subsidies</a:t>
            </a:r>
            <a:r>
              <a:rPr lang="nl-NL" dirty="0"/>
              <a:t> on </a:t>
            </a:r>
            <a:r>
              <a:rPr lang="nl-NL" b="1" dirty="0" err="1"/>
              <a:t>renewables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</a:t>
            </a:r>
            <a:r>
              <a:rPr lang="nl-NL" b="1" dirty="0" err="1"/>
              <a:t>increase</a:t>
            </a:r>
            <a:r>
              <a:rPr lang="nl-NL" dirty="0"/>
              <a:t> in </a:t>
            </a:r>
            <a:r>
              <a:rPr lang="nl-NL" b="1" dirty="0"/>
              <a:t>storage </a:t>
            </a:r>
            <a:r>
              <a:rPr lang="nl-NL" b="1" dirty="0" err="1"/>
              <a:t>capacity</a:t>
            </a:r>
            <a:endParaRPr lang="nl-NL" b="1" dirty="0"/>
          </a:p>
          <a:p>
            <a:r>
              <a:rPr lang="nl-NL" dirty="0"/>
              <a:t>S3: </a:t>
            </a:r>
            <a:r>
              <a:rPr lang="nl-NL" b="1" dirty="0" err="1"/>
              <a:t>Regulations</a:t>
            </a:r>
            <a:r>
              <a:rPr lang="nl-NL" dirty="0"/>
              <a:t> on </a:t>
            </a:r>
            <a:r>
              <a:rPr lang="nl-NL" b="1" dirty="0" err="1"/>
              <a:t>Coal</a:t>
            </a:r>
            <a:r>
              <a:rPr lang="nl-NL" dirty="0"/>
              <a:t> </a:t>
            </a:r>
            <a:r>
              <a:rPr lang="nl-NL" dirty="0" err="1"/>
              <a:t>mitigated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b="1" dirty="0" err="1"/>
              <a:t>exogenous</a:t>
            </a:r>
            <a:r>
              <a:rPr lang="nl-NL" b="1" dirty="0"/>
              <a:t> </a:t>
            </a:r>
            <a:r>
              <a:rPr lang="nl-NL" b="1" dirty="0" err="1"/>
              <a:t>capacity</a:t>
            </a:r>
            <a:r>
              <a:rPr lang="nl-NL" b="1" dirty="0"/>
              <a:t> </a:t>
            </a:r>
            <a:r>
              <a:rPr lang="nl-NL" b="1" dirty="0" err="1"/>
              <a:t>additions</a:t>
            </a:r>
            <a:r>
              <a:rPr lang="nl-NL" b="1" dirty="0"/>
              <a:t> </a:t>
            </a:r>
            <a:r>
              <a:rPr lang="nl-NL" dirty="0"/>
              <a:t>on </a:t>
            </a:r>
            <a:r>
              <a:rPr lang="nl-NL" b="1" dirty="0" err="1"/>
              <a:t>Coal</a:t>
            </a:r>
            <a:r>
              <a:rPr lang="nl-NL" b="1" dirty="0"/>
              <a:t> + CSS</a:t>
            </a:r>
          </a:p>
          <a:p>
            <a:r>
              <a:rPr lang="nl-NL" dirty="0"/>
              <a:t>S4: </a:t>
            </a:r>
            <a:r>
              <a:rPr lang="nl-NL" b="1" dirty="0"/>
              <a:t>Carbon </a:t>
            </a:r>
            <a:r>
              <a:rPr lang="nl-NL" b="1" dirty="0" err="1"/>
              <a:t>tax</a:t>
            </a:r>
            <a:r>
              <a:rPr lang="nl-NL" b="1" dirty="0"/>
              <a:t> </a:t>
            </a:r>
            <a:r>
              <a:rPr lang="nl-NL" dirty="0"/>
              <a:t>in </a:t>
            </a:r>
            <a:r>
              <a:rPr lang="nl-NL" dirty="0" err="1"/>
              <a:t>combination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b="1" dirty="0"/>
              <a:t>Feed-in-</a:t>
            </a:r>
            <a:r>
              <a:rPr lang="nl-NL" b="1" dirty="0" err="1"/>
              <a:t>Tariffs</a:t>
            </a:r>
            <a:r>
              <a:rPr lang="nl-NL" dirty="0"/>
              <a:t> on </a:t>
            </a:r>
            <a:r>
              <a:rPr lang="nl-NL" b="1" dirty="0" err="1"/>
              <a:t>renewables</a:t>
            </a:r>
            <a:endParaRPr lang="nl-NL" b="1" dirty="0"/>
          </a:p>
          <a:p>
            <a:endParaRPr lang="nl-NL" b="1" dirty="0"/>
          </a:p>
          <a:p>
            <a:r>
              <a:rPr lang="nl-NL" b="1" dirty="0"/>
              <a:t>Japan</a:t>
            </a:r>
            <a:endParaRPr lang="nl-NL" dirty="0"/>
          </a:p>
          <a:p>
            <a:pPr lvl="1"/>
            <a:r>
              <a:rPr lang="nl-NL" dirty="0"/>
              <a:t>Best scenario </a:t>
            </a:r>
            <a:r>
              <a:rPr lang="nl-NL" dirty="0" err="1"/>
              <a:t>might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S2 </a:t>
            </a:r>
            <a:r>
              <a:rPr lang="nl-NL" dirty="0" err="1"/>
              <a:t>for</a:t>
            </a:r>
            <a:r>
              <a:rPr lang="nl-NL" dirty="0"/>
              <a:t> Japan, </a:t>
            </a:r>
            <a:r>
              <a:rPr lang="nl-NL" dirty="0" err="1"/>
              <a:t>while</a:t>
            </a:r>
            <a:r>
              <a:rPr lang="nl-NL" dirty="0"/>
              <a:t> </a:t>
            </a:r>
            <a:r>
              <a:rPr lang="nl-NL" dirty="0" err="1"/>
              <a:t>it</a:t>
            </a:r>
            <a:r>
              <a:rPr lang="nl-NL" dirty="0"/>
              <a:t> </a:t>
            </a:r>
            <a:r>
              <a:rPr lang="nl-NL" dirty="0" err="1"/>
              <a:t>doesn’t</a:t>
            </a:r>
            <a:r>
              <a:rPr lang="nl-NL" dirty="0"/>
              <a:t> </a:t>
            </a:r>
            <a:r>
              <a:rPr lang="nl-NL" dirty="0" err="1"/>
              <a:t>work</a:t>
            </a:r>
            <a:r>
              <a:rPr lang="nl-NL" dirty="0"/>
              <a:t> </a:t>
            </a:r>
            <a:r>
              <a:rPr lang="nl-NL" dirty="0" err="1"/>
              <a:t>that</a:t>
            </a:r>
            <a:r>
              <a:rPr lang="nl-NL" dirty="0"/>
              <a:t> well </a:t>
            </a:r>
            <a:r>
              <a:rPr lang="nl-NL" dirty="0" err="1"/>
              <a:t>for</a:t>
            </a:r>
            <a:r>
              <a:rPr lang="nl-NL" dirty="0"/>
              <a:t> China</a:t>
            </a:r>
          </a:p>
          <a:p>
            <a:r>
              <a:rPr lang="nl-NL" sz="2000" dirty="0"/>
              <a:t>China</a:t>
            </a:r>
          </a:p>
          <a:p>
            <a:pPr lvl="1"/>
            <a:r>
              <a:rPr lang="nl-NL" sz="2000" dirty="0"/>
              <a:t>Best scenario </a:t>
            </a:r>
            <a:r>
              <a:rPr lang="nl-NL" sz="2000" dirty="0" err="1"/>
              <a:t>might</a:t>
            </a:r>
            <a:r>
              <a:rPr lang="nl-NL" sz="2000" dirty="0"/>
              <a:t> </a:t>
            </a:r>
            <a:r>
              <a:rPr lang="nl-NL" sz="2000" dirty="0" err="1"/>
              <a:t>be</a:t>
            </a:r>
            <a:r>
              <a:rPr lang="nl-NL" sz="2000" dirty="0"/>
              <a:t> S3 </a:t>
            </a:r>
            <a:r>
              <a:rPr lang="nl-NL" sz="2000" dirty="0" err="1"/>
              <a:t>for</a:t>
            </a:r>
            <a:r>
              <a:rPr lang="nl-NL" sz="2000" dirty="0"/>
              <a:t> China, </a:t>
            </a:r>
            <a:r>
              <a:rPr lang="nl-NL" sz="2000" dirty="0" err="1"/>
              <a:t>which</a:t>
            </a:r>
            <a:r>
              <a:rPr lang="nl-NL" sz="2000" dirty="0"/>
              <a:t> </a:t>
            </a:r>
            <a:r>
              <a:rPr lang="nl-NL" sz="2000" dirty="0" err="1"/>
              <a:t>also</a:t>
            </a:r>
            <a:r>
              <a:rPr lang="nl-NL" sz="2000" dirty="0"/>
              <a:t> </a:t>
            </a:r>
            <a:r>
              <a:rPr lang="nl-NL" sz="2000" dirty="0" err="1"/>
              <a:t>works</a:t>
            </a:r>
            <a:r>
              <a:rPr lang="nl-NL" sz="2000" dirty="0"/>
              <a:t> </a:t>
            </a:r>
            <a:r>
              <a:rPr lang="nl-NL" sz="2000" dirty="0" err="1"/>
              <a:t>for</a:t>
            </a:r>
            <a:r>
              <a:rPr lang="nl-NL" sz="2000" dirty="0"/>
              <a:t> Japan </a:t>
            </a:r>
            <a:r>
              <a:rPr lang="nl-NL" sz="2000" dirty="0" err="1"/>
              <a:t>to</a:t>
            </a:r>
            <a:r>
              <a:rPr lang="nl-NL" sz="2000" dirty="0"/>
              <a:t> </a:t>
            </a:r>
            <a:r>
              <a:rPr lang="nl-NL" sz="2000" dirty="0" err="1"/>
              <a:t>some</a:t>
            </a:r>
            <a:r>
              <a:rPr lang="nl-NL" sz="2000" dirty="0"/>
              <a:t> </a:t>
            </a:r>
            <a:r>
              <a:rPr lang="nl-NL" sz="2000" dirty="0" err="1"/>
              <a:t>degree</a:t>
            </a:r>
            <a:endParaRPr lang="nl-NL" sz="20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2DAC08C-4FE2-438F-9807-54AEB5BBE2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6320" fontAlgn="base">
              <a:spcBef>
                <a:spcPct val="0"/>
              </a:spcBef>
              <a:spcAft>
                <a:spcPct val="0"/>
              </a:spcAft>
            </a:pPr>
            <a:fld id="{F9510068-CF9F-1546-A962-438E155E6626}" type="slidenum">
              <a:rPr lang="nl-NL" altLang="nl-NL">
                <a:solidFill>
                  <a:prstClr val="white"/>
                </a:solidFill>
                <a:latin typeface="Calibri" panose="020F0502020204030204"/>
                <a:cs typeface="Arial" charset="0"/>
              </a:rPr>
              <a:pPr defTabSz="456320"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nl-NL" altLang="nl-NL" dirty="0">
              <a:solidFill>
                <a:prstClr val="white"/>
              </a:solidFill>
              <a:latin typeface="Calibri" panose="020F0502020204030204"/>
              <a:cs typeface="Arial" charset="0"/>
            </a:endParaRP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CB552A42-AE89-40DE-B6FF-7643CC269FC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defTabSz="456320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>
                <a:solidFill>
                  <a:prstClr val="white"/>
                </a:solidFill>
                <a:cs typeface="Arial" charset="0"/>
              </a:rPr>
              <a:t>2018年6月3日</a:t>
            </a:r>
            <a:endParaRPr lang="nl-NL" altLang="nl-NL" dirty="0">
              <a:solidFill>
                <a:prstClr val="white"/>
              </a:solidFill>
              <a:cs typeface="Arial" charset="0"/>
            </a:endParaRPr>
          </a:p>
        </p:txBody>
      </p:sp>
      <p:pic>
        <p:nvPicPr>
          <p:cNvPr id="8" name="Tijdelijke aanduiding voor inhoud 11">
            <a:extLst>
              <a:ext uri="{FF2B5EF4-FFF2-40B4-BE49-F238E27FC236}">
                <a16:creationId xmlns:a16="http://schemas.microsoft.com/office/drawing/2014/main" id="{30B30D98-8A27-4F16-9999-FF803038C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3540"/>
            <a:ext cx="683903" cy="683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88681726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7372D3-4816-407B-869E-D7A93A513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Recap</a:t>
            </a:r>
            <a:r>
              <a:rPr lang="nl-NL" dirty="0"/>
              <a:t> of last week</a:t>
            </a:r>
            <a:endParaRPr lang="en-US" dirty="0"/>
          </a:p>
        </p:txBody>
      </p:sp>
      <p:sp useBgFill="1"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4FBE1BA-ADCE-4442-BECE-91E9AEFE1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3854" y="1265565"/>
            <a:ext cx="10463777" cy="4933529"/>
          </a:xfrm>
        </p:spPr>
        <p:txBody>
          <a:bodyPr>
            <a:normAutofit/>
          </a:bodyPr>
          <a:lstStyle/>
          <a:p>
            <a:r>
              <a:rPr lang="nl-NL" sz="2000" dirty="0"/>
              <a:t>Methodology of FTT </a:t>
            </a:r>
            <a:r>
              <a:rPr lang="nl-NL" sz="2000" dirty="0" err="1"/>
              <a:t>framework</a:t>
            </a:r>
            <a:endParaRPr lang="nl-NL" sz="2000" dirty="0"/>
          </a:p>
          <a:p>
            <a:pPr lvl="1"/>
            <a:r>
              <a:rPr lang="nl-NL" sz="2000" b="1" dirty="0" err="1"/>
              <a:t>Levelised</a:t>
            </a:r>
            <a:r>
              <a:rPr lang="nl-NL" sz="2000" b="1" dirty="0"/>
              <a:t> </a:t>
            </a:r>
            <a:r>
              <a:rPr lang="nl-NL" sz="2000" b="1" dirty="0" err="1"/>
              <a:t>cost</a:t>
            </a:r>
            <a:r>
              <a:rPr lang="nl-NL" sz="2000" b="1" dirty="0"/>
              <a:t> </a:t>
            </a:r>
            <a:r>
              <a:rPr lang="nl-NL" sz="2000" dirty="0"/>
              <a:t>			</a:t>
            </a:r>
            <a:endParaRPr lang="nl-NL" sz="1600" dirty="0"/>
          </a:p>
          <a:p>
            <a:pPr lvl="1"/>
            <a:r>
              <a:rPr lang="nl-NL" sz="2000" b="1" dirty="0" err="1"/>
              <a:t>Preference</a:t>
            </a:r>
            <a:r>
              <a:rPr lang="nl-NL" sz="2000" b="1" dirty="0"/>
              <a:t> Matrix</a:t>
            </a:r>
            <a:r>
              <a:rPr lang="nl-NL" sz="2000" dirty="0"/>
              <a:t>		</a:t>
            </a:r>
            <a:endParaRPr lang="nl-NL" sz="1600" dirty="0"/>
          </a:p>
          <a:p>
            <a:pPr lvl="1"/>
            <a:r>
              <a:rPr lang="nl-NL" sz="2000" b="1" dirty="0"/>
              <a:t>Change in market share</a:t>
            </a:r>
          </a:p>
          <a:p>
            <a:r>
              <a:rPr lang="nl-NL" sz="2000" dirty="0"/>
              <a:t>Preliminary </a:t>
            </a:r>
            <a:r>
              <a:rPr lang="nl-NL" sz="2000" dirty="0" err="1"/>
              <a:t>Results</a:t>
            </a:r>
            <a:r>
              <a:rPr lang="nl-NL" sz="2000" dirty="0"/>
              <a:t> of </a:t>
            </a:r>
            <a:r>
              <a:rPr lang="nl-NL" sz="2000" dirty="0" err="1"/>
              <a:t>FTT:Steel</a:t>
            </a:r>
            <a:endParaRPr lang="nl-NL" sz="2000" dirty="0"/>
          </a:p>
          <a:p>
            <a:pPr lvl="1"/>
            <a:r>
              <a:rPr lang="nl-NL" sz="2000" dirty="0" err="1"/>
              <a:t>Many</a:t>
            </a:r>
            <a:r>
              <a:rPr lang="nl-NL" sz="2000" dirty="0"/>
              <a:t> </a:t>
            </a:r>
            <a:r>
              <a:rPr lang="nl-NL" sz="2000" b="1" dirty="0"/>
              <a:t>data </a:t>
            </a:r>
            <a:r>
              <a:rPr lang="nl-NL" sz="2000" b="1" dirty="0" err="1"/>
              <a:t>gaps</a:t>
            </a:r>
            <a:r>
              <a:rPr lang="nl-NL" sz="2000" b="1" dirty="0"/>
              <a:t> </a:t>
            </a:r>
            <a:r>
              <a:rPr lang="nl-NL" sz="2000" dirty="0" err="1"/>
              <a:t>still</a:t>
            </a:r>
            <a:r>
              <a:rPr lang="nl-NL" sz="2000" dirty="0"/>
              <a:t> </a:t>
            </a:r>
            <a:r>
              <a:rPr lang="nl-NL" sz="2000" dirty="0" err="1"/>
              <a:t>exists</a:t>
            </a:r>
            <a:endParaRPr lang="nl-NL" sz="2000" dirty="0"/>
          </a:p>
          <a:p>
            <a:r>
              <a:rPr lang="nl-NL" sz="2000" dirty="0" err="1"/>
              <a:t>Working</a:t>
            </a:r>
            <a:r>
              <a:rPr lang="nl-NL" sz="2000" dirty="0"/>
              <a:t> </a:t>
            </a:r>
            <a:r>
              <a:rPr lang="nl-NL" sz="2000" dirty="0" err="1"/>
              <a:t>with</a:t>
            </a:r>
            <a:r>
              <a:rPr lang="nl-NL" sz="2000" dirty="0"/>
              <a:t> </a:t>
            </a:r>
            <a:r>
              <a:rPr lang="nl-NL" sz="2000" dirty="0" err="1"/>
              <a:t>FTT:Power</a:t>
            </a:r>
            <a:endParaRPr lang="nl-NL" sz="2000" dirty="0"/>
          </a:p>
          <a:p>
            <a:pPr lvl="1"/>
            <a:r>
              <a:rPr lang="nl-NL" sz="2000" dirty="0" err="1"/>
              <a:t>We’ve</a:t>
            </a:r>
            <a:r>
              <a:rPr lang="nl-NL" sz="2000" dirty="0"/>
              <a:t> </a:t>
            </a:r>
            <a:r>
              <a:rPr lang="nl-NL" sz="2000" dirty="0" err="1"/>
              <a:t>used</a:t>
            </a:r>
            <a:r>
              <a:rPr lang="nl-NL" sz="2000" dirty="0"/>
              <a:t> </a:t>
            </a:r>
            <a:r>
              <a:rPr lang="nl-NL" sz="2000" b="1" dirty="0"/>
              <a:t>subsidies / </a:t>
            </a:r>
            <a:r>
              <a:rPr lang="nl-NL" sz="2000" b="1" dirty="0" err="1"/>
              <a:t>taxes</a:t>
            </a:r>
            <a:r>
              <a:rPr lang="nl-NL" sz="2000" b="1" dirty="0"/>
              <a:t> </a:t>
            </a:r>
            <a:r>
              <a:rPr lang="nl-NL" sz="2000" dirty="0"/>
              <a:t>on </a:t>
            </a:r>
            <a:r>
              <a:rPr lang="nl-NL" sz="2000" dirty="0" err="1"/>
              <a:t>capital</a:t>
            </a:r>
            <a:r>
              <a:rPr lang="nl-NL" sz="2000" dirty="0"/>
              <a:t> investment </a:t>
            </a:r>
            <a:r>
              <a:rPr lang="nl-NL" sz="2000" dirty="0" err="1"/>
              <a:t>costs</a:t>
            </a:r>
            <a:endParaRPr lang="nl-NL" sz="2000" dirty="0"/>
          </a:p>
          <a:p>
            <a:pPr lvl="1"/>
            <a:r>
              <a:rPr lang="nl-NL" sz="2000" b="1" dirty="0" err="1"/>
              <a:t>Regulations</a:t>
            </a:r>
            <a:r>
              <a:rPr lang="nl-NL" sz="2000" dirty="0"/>
              <a:t> on </a:t>
            </a:r>
            <a:r>
              <a:rPr lang="nl-NL" sz="2000" dirty="0" err="1"/>
              <a:t>coal</a:t>
            </a:r>
            <a:r>
              <a:rPr lang="nl-NL" sz="2000" dirty="0"/>
              <a:t> power</a:t>
            </a:r>
          </a:p>
          <a:p>
            <a:endParaRPr lang="nl-NL" sz="20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2DAC08C-4FE2-438F-9807-54AEB5BBE2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6320" fontAlgn="base">
              <a:spcBef>
                <a:spcPct val="0"/>
              </a:spcBef>
              <a:spcAft>
                <a:spcPct val="0"/>
              </a:spcAft>
            </a:pPr>
            <a:fld id="{F9510068-CF9F-1546-A962-438E155E6626}" type="slidenum">
              <a:rPr lang="nl-NL" altLang="nl-NL">
                <a:solidFill>
                  <a:prstClr val="white"/>
                </a:solidFill>
                <a:latin typeface="Calibri" panose="020F0502020204030204"/>
                <a:cs typeface="Arial" charset="0"/>
              </a:rPr>
              <a:pPr defTabSz="456320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nl-NL" altLang="nl-NL" dirty="0">
              <a:solidFill>
                <a:prstClr val="white"/>
              </a:solidFill>
              <a:latin typeface="Calibri" panose="020F0502020204030204"/>
              <a:cs typeface="Arial" charset="0"/>
            </a:endParaRP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CB552A42-AE89-40DE-B6FF-7643CC269FC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defTabSz="456320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>
                <a:solidFill>
                  <a:prstClr val="white"/>
                </a:solidFill>
                <a:cs typeface="Arial" charset="0"/>
              </a:rPr>
              <a:t>2018年6月3日</a:t>
            </a:r>
            <a:endParaRPr lang="nl-NL" altLang="nl-NL" dirty="0">
              <a:solidFill>
                <a:prstClr val="white"/>
              </a:solidFill>
              <a:cs typeface="Arial" charset="0"/>
            </a:endParaRPr>
          </a:p>
        </p:txBody>
      </p:sp>
      <p:pic>
        <p:nvPicPr>
          <p:cNvPr id="8" name="Tijdelijke aanduiding voor inhoud 11">
            <a:extLst>
              <a:ext uri="{FF2B5EF4-FFF2-40B4-BE49-F238E27FC236}">
                <a16:creationId xmlns:a16="http://schemas.microsoft.com/office/drawing/2014/main" id="{30B30D98-8A27-4F16-9999-FF803038C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3540"/>
            <a:ext cx="683903" cy="683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kstvak 4">
                <a:extLst>
                  <a:ext uri="{FF2B5EF4-FFF2-40B4-BE49-F238E27FC236}">
                    <a16:creationId xmlns:a16="http://schemas.microsoft.com/office/drawing/2014/main" id="{801A61B9-5FBF-4F3A-8DE2-FDD67525EF09}"/>
                  </a:ext>
                </a:extLst>
              </p:cNvPr>
              <p:cNvSpPr txBox="1"/>
              <p:nvPr/>
            </p:nvSpPr>
            <p:spPr>
              <a:xfrm>
                <a:off x="6186196" y="885983"/>
                <a:ext cx="4469363" cy="26010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nl-NL" sz="1600" i="1" smtClean="0">
                        <a:latin typeface="Cambria Math" panose="02040503050406030204" pitchFamily="18" charset="0"/>
                      </a:rPr>
                      <m:t>𝐿𝐶</m:t>
                    </m:r>
                    <m:d>
                      <m:dPr>
                        <m:ctrlPr>
                          <a:rPr lang="nl-NL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16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nl-NL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16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nl-NL" sz="16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nl-NL" sz="16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16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nl-NL" sz="1600" i="1" dirty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nl-NL" sz="1600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nl-NL" sz="1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sup>
                          <m:e>
                            <m:f>
                              <m:fPr>
                                <m:ctrlPr>
                                  <a:rPr lang="nl-NL" sz="1600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nl-NL" sz="1600" i="1" dirty="0">
                                    <a:latin typeface="Cambria Math" panose="02040503050406030204" pitchFamily="18" charset="0"/>
                                  </a:rPr>
                                  <m:t>𝐼𝐶</m:t>
                                </m:r>
                                <m:d>
                                  <m:dPr>
                                    <m:ctrlPr>
                                      <a:rPr lang="nl-NL" sz="16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l-NL" sz="1600" i="1" dirty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nl-NL" sz="1600" i="1" dirty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nl-NL" sz="1600" i="1" dirty="0">
                                    <a:latin typeface="Cambria Math" panose="02040503050406030204" pitchFamily="18" charset="0"/>
                                  </a:rPr>
                                  <m:t>𝑂𝑀</m:t>
                                </m:r>
                                <m:d>
                                  <m:dPr>
                                    <m:ctrlPr>
                                      <a:rPr lang="nl-NL" sz="16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l-NL" sz="1600" i="1" dirty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nl-NL" sz="1600" i="1" dirty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nl-NL" sz="1600" i="1" dirty="0">
                                    <a:latin typeface="Cambria Math" panose="02040503050406030204" pitchFamily="18" charset="0"/>
                                  </a:rPr>
                                  <m:t>𝐹𝐶</m:t>
                                </m:r>
                                <m:d>
                                  <m:dPr>
                                    <m:ctrlPr>
                                      <a:rPr lang="nl-NL" sz="16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l-NL" sz="1600" i="1" dirty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nl-NL" sz="1600" i="1" dirty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nl-NL" sz="1600" i="1" dirty="0">
                                    <a:latin typeface="Cambria Math" panose="02040503050406030204" pitchFamily="18" charset="0"/>
                                  </a:rPr>
                                  <m:t>𝐶𝑂</m:t>
                                </m:r>
                                <m:r>
                                  <a:rPr lang="nl-NL" sz="16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nl-NL" sz="1600" i="1" dirty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d>
                                  <m:dPr>
                                    <m:ctrlPr>
                                      <a:rPr lang="nl-NL" sz="16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l-NL" sz="1600" i="1" dirty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nl-NL" sz="1600" i="1" dirty="0">
                                    <a:latin typeface="Cambria Math" panose="02040503050406030204" pitchFamily="18" charset="0"/>
                                  </a:rPr>
                                  <m:t>+…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nl-NL" sz="16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nl-NL" sz="16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l-NL" sz="1600" i="1" dirty="0">
                                            <a:latin typeface="Cambria Math" panose="02040503050406030204" pitchFamily="18" charset="0"/>
                                          </a:rPr>
                                          <m:t>1+</m:t>
                                        </m:r>
                                        <m:r>
                                          <a:rPr lang="nl-NL" sz="1600" i="1" dirty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nl-NL" sz="1600" i="1" dirty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p>
                              </m:den>
                            </m:f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ctrlPr>
                              <a:rPr lang="nl-NL" sz="1600" i="1" dirty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nl-NL" sz="1600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nl-NL" sz="1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sup>
                          <m:e>
                            <m:f>
                              <m:fPr>
                                <m:ctrlPr>
                                  <a:rPr lang="nl-NL" sz="1600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nl-NL" sz="1600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nl-NL" sz="16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nl-NL" sz="16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l-NL" sz="1600" i="1" dirty="0">
                                            <a:latin typeface="Cambria Math" panose="02040503050406030204" pitchFamily="18" charset="0"/>
                                          </a:rPr>
                                          <m:t>1+</m:t>
                                        </m:r>
                                        <m:r>
                                          <a:rPr lang="nl-NL" sz="1600" i="1" dirty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nl-NL" sz="1600" i="1" dirty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p>
                              </m:den>
                            </m:f>
                          </m:e>
                        </m:nary>
                      </m:den>
                    </m:f>
                  </m:oMath>
                </a14:m>
                <a:endParaRPr lang="nl-NL" sz="1600" i="1" dirty="0">
                  <a:latin typeface="Cambria Math" panose="02040503050406030204" pitchFamily="18" charset="0"/>
                </a:endParaRPr>
              </a:p>
              <a:p>
                <a:pPr algn="ctr"/>
                <a:endParaRPr lang="en-US" sz="160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1600"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  <m:sub>
                          <m:r>
                            <a:rPr lang="nl-NL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nl-NL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nl-NL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GB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nl-NL" sz="16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l-NL" sz="1600" i="1">
                                                  <a:latin typeface="Cambria Math" panose="02040503050406030204" pitchFamily="18" charset="0"/>
                                                </a:rPr>
                                                <m:t>𝐿𝐶</m:t>
                                              </m:r>
                                            </m:e>
                                            <m:sub>
                                              <m:r>
                                                <a:rPr lang="nl-NL" sz="1600" i="1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l-NL" sz="1600" i="1">
                                                  <a:latin typeface="Cambria Math" panose="02040503050406030204" pitchFamily="18" charset="0"/>
                                                </a:rPr>
                                                <m:t>𝐿𝐶</m:t>
                                              </m:r>
                                            </m:e>
                                            <m:sub>
                                              <m:r>
                                                <a:rPr lang="nl-NL" sz="16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l-NL" sz="1600" i="1">
                                                  <a:latin typeface="Cambria Math" panose="02040503050406030204" pitchFamily="18" charset="0"/>
                                                </a:rPr>
                                                <m:t>𝑠𝑑𝐹</m:t>
                                              </m:r>
                                            </m:e>
                                            <m:sub>
                                              <m:r>
                                                <a:rPr lang="nl-NL" sz="1600" i="1">
                                                  <a:latin typeface="Cambria Math" panose="02040503050406030204" pitchFamily="18" charset="0"/>
                                                </a:rPr>
                                                <m:t>𝑖𝑗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</m:e>
                      </m:nary>
                    </m:oMath>
                  </m:oMathPara>
                </a14:m>
                <a:endParaRPr lang="nl-NL" sz="1600" dirty="0"/>
              </a:p>
              <a:p>
                <a:pPr algn="ctr"/>
                <a:endParaRPr lang="nl-NL" sz="16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r>
                            <a:rPr lang="en-GB" sz="1600">
                              <a:latin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60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e>
                            <m:sub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GB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sz="16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600">
                                      <a:latin typeface="Cambria Math" panose="02040503050406030204" pitchFamily="18" charset="0"/>
                                    </a:rPr>
                                    <m:t>F</m:t>
                                  </m:r>
                                </m:e>
                                <m:sub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600"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e>
                                <m:sub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r>
                                <a:rPr lang="nl-NL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600">
                                      <a:latin typeface="Cambria Math" panose="02040503050406030204" pitchFamily="18" charset="0"/>
                                    </a:rPr>
                                    <m:t>F</m:t>
                                  </m:r>
                                </m:e>
                                <m:sub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𝑗𝑖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600"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e>
                                <m:sub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𝑗𝑖</m:t>
                                  </m:r>
                                </m:sub>
                              </m:sSub>
                            </m:e>
                          </m:d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n-GB" sz="1600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m:rPr>
                              <m:sty m:val="p"/>
                            </m:rPr>
                            <a:rPr lang="en-GB" sz="1600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</m:nary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" name="Tekstvak 4">
                <a:extLst>
                  <a:ext uri="{FF2B5EF4-FFF2-40B4-BE49-F238E27FC236}">
                    <a16:creationId xmlns:a16="http://schemas.microsoft.com/office/drawing/2014/main" id="{801A61B9-5FBF-4F3A-8DE2-FDD67525EF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6196" y="885983"/>
                <a:ext cx="4469363" cy="26010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9ACA5932-6EDD-43B9-A529-22E8E20F55DF}"/>
              </a:ext>
            </a:extLst>
          </p:cNvPr>
          <p:cNvCxnSpPr/>
          <p:nvPr/>
        </p:nvCxnSpPr>
        <p:spPr>
          <a:xfrm flipV="1">
            <a:off x="3620278" y="1343608"/>
            <a:ext cx="2985795" cy="6064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Rechte verbindingslijn met pijl 10">
            <a:extLst>
              <a:ext uri="{FF2B5EF4-FFF2-40B4-BE49-F238E27FC236}">
                <a16:creationId xmlns:a16="http://schemas.microsoft.com/office/drawing/2014/main" id="{701051CA-C078-4057-B561-9140A93E2B0E}"/>
              </a:ext>
            </a:extLst>
          </p:cNvPr>
          <p:cNvCxnSpPr/>
          <p:nvPr/>
        </p:nvCxnSpPr>
        <p:spPr>
          <a:xfrm flipV="1">
            <a:off x="3620278" y="2276669"/>
            <a:ext cx="3125755" cy="8397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2C390889-E05D-4982-B2EE-E3883154011B}"/>
              </a:ext>
            </a:extLst>
          </p:cNvPr>
          <p:cNvCxnSpPr/>
          <p:nvPr/>
        </p:nvCxnSpPr>
        <p:spPr>
          <a:xfrm>
            <a:off x="4226767" y="2827176"/>
            <a:ext cx="1959429" cy="2332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5545627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7372D3-4816-407B-869E-D7A93A513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FTT:Steel</a:t>
            </a:r>
            <a:r>
              <a:rPr lang="nl-NL" dirty="0"/>
              <a:t> – China – </a:t>
            </a:r>
            <a:r>
              <a:rPr lang="nl-NL" dirty="0" err="1"/>
              <a:t>Current</a:t>
            </a:r>
            <a:r>
              <a:rPr lang="nl-NL" dirty="0"/>
              <a:t> status</a:t>
            </a:r>
            <a:endParaRPr lang="en-US" dirty="0"/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B0EACE4A-DE0B-4FD2-8F32-5C4AF5629F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2" t="3374" r="7832" b="5916"/>
          <a:stretch/>
        </p:blipFill>
        <p:spPr>
          <a:xfrm>
            <a:off x="5026089" y="0"/>
            <a:ext cx="7165911" cy="3383274"/>
          </a:xfr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2DAC08C-4FE2-438F-9807-54AEB5BBE2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6320" fontAlgn="base">
              <a:spcBef>
                <a:spcPct val="0"/>
              </a:spcBef>
              <a:spcAft>
                <a:spcPct val="0"/>
              </a:spcAft>
            </a:pPr>
            <a:fld id="{F9510068-CF9F-1546-A962-438E155E6626}" type="slidenum">
              <a:rPr lang="nl-NL" altLang="nl-NL">
                <a:solidFill>
                  <a:prstClr val="white"/>
                </a:solidFill>
                <a:latin typeface="Calibri" panose="020F0502020204030204"/>
                <a:cs typeface="Arial" charset="0"/>
              </a:rPr>
              <a:pPr defTabSz="456320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nl-NL" altLang="nl-NL" dirty="0">
              <a:solidFill>
                <a:prstClr val="white"/>
              </a:solidFill>
              <a:latin typeface="Calibri" panose="020F0502020204030204"/>
              <a:cs typeface="Arial" charset="0"/>
            </a:endParaRP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CB552A42-AE89-40DE-B6FF-7643CC269FC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defTabSz="456320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>
                <a:solidFill>
                  <a:prstClr val="white"/>
                </a:solidFill>
                <a:cs typeface="Arial" charset="0"/>
              </a:rPr>
              <a:t>2018年6月3日</a:t>
            </a:r>
            <a:endParaRPr lang="nl-NL" altLang="nl-NL" dirty="0">
              <a:solidFill>
                <a:prstClr val="white"/>
              </a:solidFill>
              <a:cs typeface="Arial" charset="0"/>
            </a:endParaRPr>
          </a:p>
        </p:txBody>
      </p:sp>
      <p:pic>
        <p:nvPicPr>
          <p:cNvPr id="8" name="Tijdelijke aanduiding voor inhoud 11">
            <a:extLst>
              <a:ext uri="{FF2B5EF4-FFF2-40B4-BE49-F238E27FC236}">
                <a16:creationId xmlns:a16="http://schemas.microsoft.com/office/drawing/2014/main" id="{3764A141-0A99-4AFD-B7C3-D7C0AC0057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73540"/>
            <a:ext cx="683903" cy="683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52CE0E8A-8ABC-42B0-86AD-69B2602949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5" t="2958" r="7840" b="6191"/>
          <a:stretch/>
        </p:blipFill>
        <p:spPr>
          <a:xfrm>
            <a:off x="1" y="3398001"/>
            <a:ext cx="7165912" cy="345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579005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7372D3-4816-407B-869E-D7A93A513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FTT:Steel</a:t>
            </a:r>
            <a:r>
              <a:rPr lang="nl-NL" dirty="0"/>
              <a:t> – China – </a:t>
            </a:r>
            <a:r>
              <a:rPr lang="nl-NL" dirty="0" err="1"/>
              <a:t>Challenges</a:t>
            </a:r>
            <a:endParaRPr lang="en-US" dirty="0"/>
          </a:p>
        </p:txBody>
      </p:sp>
      <p:sp useBgFill="1"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4FBE1BA-ADCE-4442-BECE-91E9AEFE1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3737" y="1240011"/>
            <a:ext cx="10463777" cy="4933529"/>
          </a:xfrm>
        </p:spPr>
        <p:txBody>
          <a:bodyPr>
            <a:normAutofit/>
          </a:bodyPr>
          <a:lstStyle/>
          <a:p>
            <a:r>
              <a:rPr lang="nl-NL" sz="2000" dirty="0"/>
              <a:t>Low </a:t>
            </a:r>
            <a:r>
              <a:rPr lang="nl-NL" sz="2000" dirty="0" err="1"/>
              <a:t>scrap</a:t>
            </a:r>
            <a:r>
              <a:rPr lang="nl-NL" sz="2000" dirty="0"/>
              <a:t> availability</a:t>
            </a:r>
          </a:p>
          <a:p>
            <a:r>
              <a:rPr lang="nl-NL" sz="2000" dirty="0"/>
              <a:t>Low </a:t>
            </a:r>
            <a:r>
              <a:rPr lang="nl-NL" sz="2000" dirty="0" err="1"/>
              <a:t>quality</a:t>
            </a:r>
            <a:r>
              <a:rPr lang="nl-NL" sz="2000" dirty="0"/>
              <a:t> of </a:t>
            </a:r>
            <a:r>
              <a:rPr lang="nl-NL" sz="2000" dirty="0" err="1"/>
              <a:t>domestic</a:t>
            </a:r>
            <a:r>
              <a:rPr lang="nl-NL" sz="2000" dirty="0"/>
              <a:t> iron ore </a:t>
            </a:r>
            <a:r>
              <a:rPr lang="nl-NL" sz="2000" dirty="0" err="1"/>
              <a:t>and</a:t>
            </a:r>
            <a:r>
              <a:rPr lang="nl-NL" sz="2000" dirty="0"/>
              <a:t> </a:t>
            </a:r>
            <a:r>
              <a:rPr lang="nl-NL" sz="2000" dirty="0" err="1"/>
              <a:t>coal</a:t>
            </a:r>
            <a:endParaRPr lang="nl-NL" sz="2000" dirty="0"/>
          </a:p>
          <a:p>
            <a:r>
              <a:rPr lang="nl-NL" sz="2000" dirty="0" err="1"/>
              <a:t>Overcapacity</a:t>
            </a:r>
            <a:r>
              <a:rPr lang="nl-NL" sz="2000" dirty="0"/>
              <a:t> -&gt; </a:t>
            </a:r>
            <a:r>
              <a:rPr lang="nl-NL" sz="2000" dirty="0" err="1"/>
              <a:t>Utilisation</a:t>
            </a:r>
            <a:r>
              <a:rPr lang="nl-NL" sz="2000" dirty="0"/>
              <a:t> </a:t>
            </a:r>
            <a:r>
              <a:rPr lang="nl-NL" sz="2000" dirty="0" err="1"/>
              <a:t>rates</a:t>
            </a:r>
            <a:r>
              <a:rPr lang="nl-NL" sz="2000" dirty="0"/>
              <a:t> of 50% </a:t>
            </a:r>
            <a:r>
              <a:rPr lang="nl-NL" sz="2000" dirty="0" err="1"/>
              <a:t>were</a:t>
            </a:r>
            <a:r>
              <a:rPr lang="nl-NL" sz="2000" dirty="0"/>
              <a:t> </a:t>
            </a:r>
            <a:r>
              <a:rPr lang="nl-NL" sz="2000" dirty="0" err="1"/>
              <a:t>reported</a:t>
            </a:r>
            <a:r>
              <a:rPr lang="nl-NL" sz="2000" dirty="0"/>
              <a:t>! (OECD 2015)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2DAC08C-4FE2-438F-9807-54AEB5BBE2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6320" fontAlgn="base">
              <a:spcBef>
                <a:spcPct val="0"/>
              </a:spcBef>
              <a:spcAft>
                <a:spcPct val="0"/>
              </a:spcAft>
            </a:pPr>
            <a:fld id="{F9510068-CF9F-1546-A962-438E155E6626}" type="slidenum">
              <a:rPr lang="nl-NL" altLang="nl-NL">
                <a:solidFill>
                  <a:prstClr val="white"/>
                </a:solidFill>
                <a:latin typeface="Calibri" panose="020F0502020204030204"/>
                <a:cs typeface="Arial" charset="0"/>
              </a:rPr>
              <a:pPr defTabSz="456320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nl-NL" altLang="nl-NL" dirty="0">
              <a:solidFill>
                <a:prstClr val="white"/>
              </a:solidFill>
              <a:latin typeface="Calibri" panose="020F0502020204030204"/>
              <a:cs typeface="Arial" charset="0"/>
            </a:endParaRP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CB552A42-AE89-40DE-B6FF-7643CC269FC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defTabSz="456320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>
                <a:solidFill>
                  <a:prstClr val="white"/>
                </a:solidFill>
                <a:cs typeface="Arial" charset="0"/>
              </a:rPr>
              <a:t>2018年6月3日</a:t>
            </a:r>
            <a:endParaRPr lang="nl-NL" altLang="nl-NL" dirty="0">
              <a:solidFill>
                <a:prstClr val="white"/>
              </a:solidFill>
              <a:cs typeface="Arial" charset="0"/>
            </a:endParaRPr>
          </a:p>
        </p:txBody>
      </p:sp>
      <p:pic>
        <p:nvPicPr>
          <p:cNvPr id="8" name="Tijdelijke aanduiding voor inhoud 11">
            <a:extLst>
              <a:ext uri="{FF2B5EF4-FFF2-40B4-BE49-F238E27FC236}">
                <a16:creationId xmlns:a16="http://schemas.microsoft.com/office/drawing/2014/main" id="{3764A141-0A99-4AFD-B7C3-D7C0AC005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3540"/>
            <a:ext cx="683903" cy="683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7" name="Grafiek 6">
            <a:extLst>
              <a:ext uri="{FF2B5EF4-FFF2-40B4-BE49-F238E27FC236}">
                <a16:creationId xmlns:a16="http://schemas.microsoft.com/office/drawing/2014/main" id="{BF86A636-3C72-4801-A0E3-2C4EF2B594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7207450"/>
              </p:ext>
            </p:extLst>
          </p:nvPr>
        </p:nvGraphicFramePr>
        <p:xfrm>
          <a:off x="4294458" y="506595"/>
          <a:ext cx="7716310" cy="5511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Afbeelding 8">
            <a:extLst>
              <a:ext uri="{FF2B5EF4-FFF2-40B4-BE49-F238E27FC236}">
                <a16:creationId xmlns:a16="http://schemas.microsoft.com/office/drawing/2014/main" id="{1AC9A818-78C5-4615-941E-F0CB06891F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839" y="2585057"/>
            <a:ext cx="5405571" cy="351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6221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7" grpId="1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7372D3-4816-407B-869E-D7A93A513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FTT:Steel</a:t>
            </a:r>
            <a:r>
              <a:rPr lang="nl-NL" dirty="0"/>
              <a:t> – China – </a:t>
            </a:r>
            <a:r>
              <a:rPr lang="nl-NL" dirty="0" err="1"/>
              <a:t>Policies</a:t>
            </a:r>
            <a:endParaRPr lang="en-US" dirty="0"/>
          </a:p>
        </p:txBody>
      </p:sp>
      <p:sp useBgFill="1"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4FBE1BA-ADCE-4442-BECE-91E9AEFE1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3854" y="1265565"/>
            <a:ext cx="10463777" cy="4933529"/>
          </a:xfrm>
        </p:spPr>
        <p:txBody>
          <a:bodyPr>
            <a:normAutofit/>
          </a:bodyPr>
          <a:lstStyle/>
          <a:p>
            <a:r>
              <a:rPr lang="nl-NL" sz="2000" b="1" dirty="0" err="1"/>
              <a:t>Nationally</a:t>
            </a:r>
            <a:r>
              <a:rPr lang="nl-NL" sz="2000" b="1" dirty="0"/>
              <a:t> </a:t>
            </a:r>
            <a:r>
              <a:rPr lang="nl-NL" sz="2000" b="1" dirty="0" err="1"/>
              <a:t>Determined</a:t>
            </a:r>
            <a:r>
              <a:rPr lang="nl-NL" sz="2000" b="1" dirty="0"/>
              <a:t> </a:t>
            </a:r>
            <a:r>
              <a:rPr lang="nl-NL" sz="2000" b="1" dirty="0" err="1"/>
              <a:t>Contribution</a:t>
            </a:r>
            <a:r>
              <a:rPr lang="nl-NL" sz="2000" b="1" dirty="0"/>
              <a:t> </a:t>
            </a:r>
            <a:r>
              <a:rPr lang="nl-NL" sz="2000" dirty="0" err="1"/>
              <a:t>to</a:t>
            </a:r>
            <a:r>
              <a:rPr lang="nl-NL" sz="2000" dirty="0"/>
              <a:t> </a:t>
            </a:r>
            <a:r>
              <a:rPr lang="nl-NL" sz="2000" dirty="0" err="1"/>
              <a:t>the</a:t>
            </a:r>
            <a:r>
              <a:rPr lang="nl-NL" sz="2000" dirty="0"/>
              <a:t> </a:t>
            </a:r>
            <a:r>
              <a:rPr lang="nl-NL" sz="2000" b="1" dirty="0"/>
              <a:t>Paris </a:t>
            </a:r>
            <a:r>
              <a:rPr lang="nl-NL" sz="2000" b="1" dirty="0" err="1"/>
              <a:t>Accord</a:t>
            </a:r>
            <a:r>
              <a:rPr lang="nl-NL" sz="2000" dirty="0"/>
              <a:t>:</a:t>
            </a:r>
          </a:p>
          <a:p>
            <a:pPr lvl="1"/>
            <a:r>
              <a:rPr lang="nl-NL" sz="2000" dirty="0" err="1"/>
              <a:t>Reduce</a:t>
            </a:r>
            <a:r>
              <a:rPr lang="nl-NL" sz="2000" dirty="0"/>
              <a:t> </a:t>
            </a:r>
            <a:r>
              <a:rPr lang="nl-NL" sz="2000" b="1" dirty="0" err="1"/>
              <a:t>emission</a:t>
            </a:r>
            <a:r>
              <a:rPr lang="nl-NL" sz="2000" b="1" dirty="0"/>
              <a:t> </a:t>
            </a:r>
            <a:r>
              <a:rPr lang="nl-NL" sz="2000" b="1" dirty="0" err="1"/>
              <a:t>intensity</a:t>
            </a:r>
            <a:r>
              <a:rPr lang="nl-NL" sz="2000" b="1" dirty="0"/>
              <a:t> </a:t>
            </a:r>
            <a:r>
              <a:rPr lang="nl-NL" sz="2000" dirty="0"/>
              <a:t>(GtCO</a:t>
            </a:r>
            <a:r>
              <a:rPr lang="nl-NL" sz="2000" baseline="-25000" dirty="0"/>
              <a:t>2</a:t>
            </a:r>
            <a:r>
              <a:rPr lang="nl-NL" sz="2000" dirty="0"/>
              <a:t>/GDP) </a:t>
            </a:r>
          </a:p>
          <a:p>
            <a:pPr lvl="2"/>
            <a:r>
              <a:rPr lang="nl-NL" sz="1438" dirty="0" err="1"/>
              <a:t>This</a:t>
            </a:r>
            <a:r>
              <a:rPr lang="nl-NL" sz="1438" dirty="0"/>
              <a:t> </a:t>
            </a:r>
            <a:r>
              <a:rPr lang="nl-NL" sz="1438" dirty="0" err="1"/>
              <a:t>doesn’t</a:t>
            </a:r>
            <a:r>
              <a:rPr lang="nl-NL" sz="1438" dirty="0"/>
              <a:t> </a:t>
            </a:r>
            <a:r>
              <a:rPr lang="nl-NL" sz="1438" dirty="0" err="1"/>
              <a:t>mean</a:t>
            </a:r>
            <a:r>
              <a:rPr lang="nl-NL" sz="1438" dirty="0"/>
              <a:t> a </a:t>
            </a:r>
            <a:r>
              <a:rPr lang="nl-NL" sz="1438" dirty="0" err="1"/>
              <a:t>reduction</a:t>
            </a:r>
            <a:r>
              <a:rPr lang="nl-NL" sz="1438" dirty="0"/>
              <a:t> in absolute </a:t>
            </a:r>
            <a:r>
              <a:rPr lang="nl-NL" sz="1438" dirty="0" err="1"/>
              <a:t>emissions</a:t>
            </a:r>
            <a:endParaRPr lang="nl-NL" sz="1438" dirty="0"/>
          </a:p>
          <a:p>
            <a:pPr lvl="1"/>
            <a:r>
              <a:rPr lang="nl-NL" sz="2000" dirty="0"/>
              <a:t>Reach </a:t>
            </a:r>
            <a:r>
              <a:rPr lang="nl-NL" sz="2000" b="1" dirty="0"/>
              <a:t>peak </a:t>
            </a:r>
            <a:r>
              <a:rPr lang="nl-NL" sz="2000" b="1" dirty="0" err="1"/>
              <a:t>emission</a:t>
            </a:r>
            <a:r>
              <a:rPr lang="nl-NL" sz="2000" b="1" dirty="0"/>
              <a:t> </a:t>
            </a:r>
            <a:r>
              <a:rPr lang="nl-NL" sz="2000" dirty="0" err="1"/>
              <a:t>before</a:t>
            </a:r>
            <a:r>
              <a:rPr lang="nl-NL" sz="2000" dirty="0"/>
              <a:t> 2030 </a:t>
            </a:r>
            <a:r>
              <a:rPr lang="nl-NL" sz="2000" dirty="0" err="1"/>
              <a:t>and</a:t>
            </a:r>
            <a:r>
              <a:rPr lang="nl-NL" sz="2000" dirty="0"/>
              <a:t> </a:t>
            </a:r>
            <a:r>
              <a:rPr lang="nl-NL" sz="2000" dirty="0" err="1"/>
              <a:t>reduce</a:t>
            </a:r>
            <a:r>
              <a:rPr lang="nl-NL" sz="2000" dirty="0"/>
              <a:t> </a:t>
            </a:r>
            <a:r>
              <a:rPr lang="nl-NL" sz="2000" dirty="0" err="1"/>
              <a:t>afterwards</a:t>
            </a:r>
            <a:endParaRPr lang="nl-NL" sz="2000" dirty="0"/>
          </a:p>
          <a:p>
            <a:pPr lvl="1"/>
            <a:r>
              <a:rPr lang="nl-NL" sz="2000" dirty="0" err="1"/>
              <a:t>Increase</a:t>
            </a:r>
            <a:r>
              <a:rPr lang="nl-NL" sz="2000" dirty="0"/>
              <a:t> </a:t>
            </a:r>
            <a:r>
              <a:rPr lang="nl-NL" sz="2000" b="1" dirty="0"/>
              <a:t>energy efficiency </a:t>
            </a:r>
            <a:r>
              <a:rPr lang="nl-NL" sz="2000" dirty="0"/>
              <a:t>(GJ/</a:t>
            </a:r>
            <a:r>
              <a:rPr lang="nl-NL" sz="2000" dirty="0" err="1"/>
              <a:t>tcs</a:t>
            </a:r>
            <a:r>
              <a:rPr lang="nl-NL" sz="2000" dirty="0"/>
              <a:t>)</a:t>
            </a:r>
          </a:p>
          <a:p>
            <a:r>
              <a:rPr lang="nl-NL" sz="2000" dirty="0" err="1"/>
              <a:t>Reduce</a:t>
            </a:r>
            <a:r>
              <a:rPr lang="nl-NL" sz="2000" dirty="0"/>
              <a:t> </a:t>
            </a:r>
            <a:r>
              <a:rPr lang="nl-NL" sz="2000" b="1" dirty="0" err="1"/>
              <a:t>overcapacity</a:t>
            </a:r>
            <a:endParaRPr lang="nl-NL" sz="2000" b="1" dirty="0"/>
          </a:p>
          <a:p>
            <a:pPr lvl="1"/>
            <a:r>
              <a:rPr lang="nl-NL" sz="2000" dirty="0" err="1"/>
              <a:t>Closing</a:t>
            </a:r>
            <a:r>
              <a:rPr lang="nl-NL" sz="2000" dirty="0"/>
              <a:t> down small (i.e. </a:t>
            </a:r>
            <a:r>
              <a:rPr lang="nl-NL" sz="2000" dirty="0" err="1"/>
              <a:t>inefficient</a:t>
            </a:r>
            <a:r>
              <a:rPr lang="nl-NL" sz="2000" dirty="0"/>
              <a:t>) </a:t>
            </a:r>
            <a:r>
              <a:rPr lang="nl-NL" sz="2000" dirty="0" err="1"/>
              <a:t>plants</a:t>
            </a:r>
            <a:r>
              <a:rPr lang="nl-NL" sz="2000" dirty="0"/>
              <a:t> </a:t>
            </a:r>
            <a:r>
              <a:rPr lang="nl-NL" sz="2000" dirty="0" err="1"/>
              <a:t>to</a:t>
            </a:r>
            <a:r>
              <a:rPr lang="nl-NL" sz="2000" dirty="0"/>
              <a:t> </a:t>
            </a:r>
            <a:r>
              <a:rPr lang="nl-NL" sz="2000" dirty="0" err="1"/>
              <a:t>increase</a:t>
            </a:r>
            <a:r>
              <a:rPr lang="nl-NL" sz="2000" dirty="0"/>
              <a:t> </a:t>
            </a:r>
            <a:r>
              <a:rPr lang="nl-NL" sz="2000" dirty="0" err="1"/>
              <a:t>the</a:t>
            </a:r>
            <a:r>
              <a:rPr lang="nl-NL" sz="2000" dirty="0"/>
              <a:t> </a:t>
            </a:r>
            <a:r>
              <a:rPr lang="nl-NL" sz="2000" b="1" dirty="0" err="1"/>
              <a:t>utilisation</a:t>
            </a:r>
            <a:r>
              <a:rPr lang="nl-NL" sz="2000" b="1" dirty="0"/>
              <a:t> </a:t>
            </a:r>
            <a:r>
              <a:rPr lang="nl-NL" sz="2000" b="1" dirty="0" err="1"/>
              <a:t>rate</a:t>
            </a:r>
            <a:endParaRPr lang="nl-NL" sz="2000" b="1" dirty="0"/>
          </a:p>
          <a:p>
            <a:pPr lvl="1"/>
            <a:r>
              <a:rPr lang="nl-NL" sz="2000" dirty="0" err="1"/>
              <a:t>Merge</a:t>
            </a:r>
            <a:r>
              <a:rPr lang="nl-NL" sz="2000" dirty="0"/>
              <a:t> small </a:t>
            </a:r>
            <a:r>
              <a:rPr lang="nl-NL" sz="2000" dirty="0" err="1"/>
              <a:t>to</a:t>
            </a:r>
            <a:r>
              <a:rPr lang="nl-NL" sz="2000" dirty="0"/>
              <a:t> medium steel companies </a:t>
            </a:r>
            <a:r>
              <a:rPr lang="nl-NL" sz="2000" dirty="0" err="1"/>
              <a:t>to</a:t>
            </a:r>
            <a:r>
              <a:rPr lang="nl-NL" sz="2000" dirty="0"/>
              <a:t> large </a:t>
            </a:r>
            <a:r>
              <a:rPr lang="nl-NL" sz="2000" dirty="0" err="1"/>
              <a:t>ones</a:t>
            </a:r>
            <a:endParaRPr lang="nl-NL" sz="2000" dirty="0"/>
          </a:p>
          <a:p>
            <a:endParaRPr lang="nl-NL" sz="20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2DAC08C-4FE2-438F-9807-54AEB5BBE2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6320" fontAlgn="base">
              <a:spcBef>
                <a:spcPct val="0"/>
              </a:spcBef>
              <a:spcAft>
                <a:spcPct val="0"/>
              </a:spcAft>
            </a:pPr>
            <a:fld id="{F9510068-CF9F-1546-A962-438E155E6626}" type="slidenum">
              <a:rPr lang="nl-NL" altLang="nl-NL">
                <a:solidFill>
                  <a:prstClr val="white"/>
                </a:solidFill>
                <a:latin typeface="Calibri" panose="020F0502020204030204"/>
                <a:cs typeface="Arial" charset="0"/>
              </a:rPr>
              <a:pPr defTabSz="456320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nl-NL" altLang="nl-NL" dirty="0">
              <a:solidFill>
                <a:prstClr val="white"/>
              </a:solidFill>
              <a:latin typeface="Calibri" panose="020F0502020204030204"/>
              <a:cs typeface="Arial" charset="0"/>
            </a:endParaRP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CB552A42-AE89-40DE-B6FF-7643CC269FC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defTabSz="456320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>
                <a:solidFill>
                  <a:prstClr val="white"/>
                </a:solidFill>
                <a:cs typeface="Arial" charset="0"/>
              </a:rPr>
              <a:t>2018年6月3日</a:t>
            </a:r>
            <a:endParaRPr lang="nl-NL" altLang="nl-NL" dirty="0">
              <a:solidFill>
                <a:prstClr val="white"/>
              </a:solidFill>
              <a:cs typeface="Arial" charset="0"/>
            </a:endParaRPr>
          </a:p>
        </p:txBody>
      </p:sp>
      <p:pic>
        <p:nvPicPr>
          <p:cNvPr id="8" name="Tijdelijke aanduiding voor inhoud 11">
            <a:extLst>
              <a:ext uri="{FF2B5EF4-FFF2-40B4-BE49-F238E27FC236}">
                <a16:creationId xmlns:a16="http://schemas.microsoft.com/office/drawing/2014/main" id="{3764A141-0A99-4AFD-B7C3-D7C0AC005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3540"/>
            <a:ext cx="683903" cy="683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14151296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7372D3-4816-407B-869E-D7A93A513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FTT:Steel</a:t>
            </a:r>
            <a:r>
              <a:rPr lang="nl-NL" dirty="0"/>
              <a:t> – Japan – </a:t>
            </a:r>
            <a:r>
              <a:rPr lang="nl-NL" dirty="0" err="1"/>
              <a:t>Current</a:t>
            </a:r>
            <a:r>
              <a:rPr lang="nl-NL" dirty="0"/>
              <a:t> status</a:t>
            </a:r>
            <a:endParaRPr lang="en-US" dirty="0"/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478B4B05-7C9B-4426-933D-0EAF735632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7" t="2298" r="7607" b="6124"/>
          <a:stretch/>
        </p:blipFill>
        <p:spPr>
          <a:xfrm>
            <a:off x="5315539" y="0"/>
            <a:ext cx="6876461" cy="3384000"/>
          </a:xfr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2DAC08C-4FE2-438F-9807-54AEB5BBE2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6320" fontAlgn="base">
              <a:spcBef>
                <a:spcPct val="0"/>
              </a:spcBef>
              <a:spcAft>
                <a:spcPct val="0"/>
              </a:spcAft>
            </a:pPr>
            <a:fld id="{F9510068-CF9F-1546-A962-438E155E6626}" type="slidenum">
              <a:rPr lang="nl-NL" altLang="nl-NL">
                <a:solidFill>
                  <a:prstClr val="white"/>
                </a:solidFill>
                <a:latin typeface="Calibri" panose="020F0502020204030204"/>
                <a:cs typeface="Arial" charset="0"/>
              </a:rPr>
              <a:pPr defTabSz="456320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nl-NL" altLang="nl-NL" dirty="0">
              <a:solidFill>
                <a:prstClr val="white"/>
              </a:solidFill>
              <a:latin typeface="Calibri" panose="020F0502020204030204"/>
              <a:cs typeface="Arial" charset="0"/>
            </a:endParaRP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CB552A42-AE89-40DE-B6FF-7643CC269FC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defTabSz="456320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>
                <a:solidFill>
                  <a:prstClr val="white"/>
                </a:solidFill>
                <a:cs typeface="Arial" charset="0"/>
              </a:rPr>
              <a:t>2018年6月3日</a:t>
            </a:r>
            <a:endParaRPr lang="nl-NL" altLang="nl-NL" dirty="0">
              <a:solidFill>
                <a:prstClr val="white"/>
              </a:solidFill>
              <a:cs typeface="Arial" charset="0"/>
            </a:endParaRPr>
          </a:p>
        </p:txBody>
      </p:sp>
      <p:pic>
        <p:nvPicPr>
          <p:cNvPr id="8" name="Tijdelijke aanduiding voor inhoud 11">
            <a:extLst>
              <a:ext uri="{FF2B5EF4-FFF2-40B4-BE49-F238E27FC236}">
                <a16:creationId xmlns:a16="http://schemas.microsoft.com/office/drawing/2014/main" id="{3764A141-0A99-4AFD-B7C3-D7C0AC0057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73540"/>
            <a:ext cx="683903" cy="683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87D96ACA-2651-427D-A4E1-2E3A223E5B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7524208" cy="342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638387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7372D3-4816-407B-869E-D7A93A513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FTT:Steel</a:t>
            </a:r>
            <a:r>
              <a:rPr lang="nl-NL" dirty="0"/>
              <a:t> – Japan – </a:t>
            </a:r>
            <a:r>
              <a:rPr lang="nl-NL" dirty="0" err="1"/>
              <a:t>Challenges</a:t>
            </a:r>
            <a:endParaRPr lang="en-US" dirty="0"/>
          </a:p>
        </p:txBody>
      </p:sp>
      <p:sp useBgFill="1"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4FBE1BA-ADCE-4442-BECE-91E9AEFE1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3854" y="1265565"/>
            <a:ext cx="10463777" cy="4933529"/>
          </a:xfrm>
        </p:spPr>
        <p:txBody>
          <a:bodyPr>
            <a:normAutofit/>
          </a:bodyPr>
          <a:lstStyle/>
          <a:p>
            <a:r>
              <a:rPr lang="nl-NL" sz="2000" dirty="0" err="1"/>
              <a:t>Lack</a:t>
            </a:r>
            <a:r>
              <a:rPr lang="nl-NL" sz="2000" dirty="0"/>
              <a:t> of </a:t>
            </a:r>
            <a:r>
              <a:rPr lang="nl-NL" sz="2000" dirty="0" err="1"/>
              <a:t>domestic</a:t>
            </a:r>
            <a:r>
              <a:rPr lang="nl-NL" sz="2000" dirty="0"/>
              <a:t> </a:t>
            </a:r>
            <a:r>
              <a:rPr lang="nl-NL" sz="2000" b="1" dirty="0" err="1"/>
              <a:t>raw</a:t>
            </a:r>
            <a:r>
              <a:rPr lang="nl-NL" sz="2000" b="1" dirty="0"/>
              <a:t> </a:t>
            </a:r>
            <a:r>
              <a:rPr lang="nl-NL" sz="2000" b="1" dirty="0" err="1"/>
              <a:t>materials</a:t>
            </a:r>
            <a:endParaRPr lang="nl-NL" sz="2000" b="1" dirty="0"/>
          </a:p>
          <a:p>
            <a:r>
              <a:rPr lang="nl-NL" sz="2000" b="1" dirty="0"/>
              <a:t>Export</a:t>
            </a:r>
            <a:r>
              <a:rPr lang="nl-NL" sz="2000" dirty="0"/>
              <a:t> </a:t>
            </a:r>
            <a:r>
              <a:rPr lang="nl-NL" sz="2000" dirty="0" err="1"/>
              <a:t>to</a:t>
            </a:r>
            <a:r>
              <a:rPr lang="nl-NL" sz="2000" dirty="0"/>
              <a:t> </a:t>
            </a:r>
            <a:r>
              <a:rPr lang="nl-NL" sz="2000" dirty="0" err="1"/>
              <a:t>the</a:t>
            </a:r>
            <a:r>
              <a:rPr lang="nl-NL" sz="2000" dirty="0"/>
              <a:t> US </a:t>
            </a:r>
            <a:r>
              <a:rPr lang="nl-NL" sz="2000" dirty="0" err="1"/>
              <a:t>might</a:t>
            </a:r>
            <a:r>
              <a:rPr lang="nl-NL" sz="2000" dirty="0"/>
              <a:t> </a:t>
            </a:r>
            <a:r>
              <a:rPr lang="nl-NL" sz="2000" dirty="0" err="1"/>
              <a:t>become</a:t>
            </a:r>
            <a:r>
              <a:rPr lang="nl-NL" sz="2000" dirty="0"/>
              <a:t> a </a:t>
            </a:r>
            <a:r>
              <a:rPr lang="nl-NL" sz="2000" dirty="0" err="1"/>
              <a:t>problem</a:t>
            </a:r>
            <a:r>
              <a:rPr lang="nl-NL" sz="2000" dirty="0"/>
              <a:t> </a:t>
            </a:r>
            <a:r>
              <a:rPr lang="nl-NL" sz="2000" dirty="0" err="1"/>
              <a:t>because</a:t>
            </a:r>
            <a:r>
              <a:rPr lang="nl-NL" sz="2000" dirty="0"/>
              <a:t> of </a:t>
            </a:r>
            <a:r>
              <a:rPr lang="nl-NL" sz="2000" b="1" dirty="0"/>
              <a:t>steel </a:t>
            </a:r>
            <a:r>
              <a:rPr lang="nl-NL" sz="2000" b="1" dirty="0" err="1"/>
              <a:t>tariffs</a:t>
            </a:r>
            <a:endParaRPr lang="nl-NL" sz="2000" b="1" dirty="0"/>
          </a:p>
          <a:p>
            <a:r>
              <a:rPr lang="nl-NL" sz="2000" dirty="0"/>
              <a:t>More room </a:t>
            </a:r>
            <a:r>
              <a:rPr lang="nl-NL" sz="2000" dirty="0" err="1"/>
              <a:t>for</a:t>
            </a:r>
            <a:r>
              <a:rPr lang="nl-NL" sz="2000" dirty="0"/>
              <a:t> </a:t>
            </a:r>
            <a:r>
              <a:rPr lang="nl-NL" sz="2000" dirty="0" err="1"/>
              <a:t>the</a:t>
            </a:r>
            <a:r>
              <a:rPr lang="nl-NL" sz="2000" dirty="0"/>
              <a:t> </a:t>
            </a:r>
            <a:r>
              <a:rPr lang="nl-NL" sz="2000" b="1" dirty="0" err="1"/>
              <a:t>secondary</a:t>
            </a:r>
            <a:r>
              <a:rPr lang="nl-NL" sz="2000" b="1" dirty="0"/>
              <a:t> </a:t>
            </a:r>
            <a:r>
              <a:rPr lang="nl-NL" sz="2000" b="1" dirty="0" err="1"/>
              <a:t>production</a:t>
            </a:r>
            <a:r>
              <a:rPr lang="nl-NL" sz="2000" b="1" dirty="0"/>
              <a:t> </a:t>
            </a:r>
            <a:r>
              <a:rPr lang="nl-NL" sz="2000" dirty="0"/>
              <a:t>routes </a:t>
            </a:r>
            <a:r>
              <a:rPr lang="nl-NL" sz="2000" dirty="0" err="1"/>
              <a:t>to</a:t>
            </a:r>
            <a:r>
              <a:rPr lang="nl-NL" sz="2000" dirty="0"/>
              <a:t> </a:t>
            </a:r>
            <a:r>
              <a:rPr lang="nl-NL" sz="2000" dirty="0" err="1"/>
              <a:t>grow</a:t>
            </a:r>
            <a:r>
              <a:rPr lang="nl-NL" sz="2000" dirty="0"/>
              <a:t>, </a:t>
            </a:r>
            <a:r>
              <a:rPr lang="nl-NL" sz="2000" dirty="0" err="1"/>
              <a:t>probably</a:t>
            </a:r>
            <a:r>
              <a:rPr lang="nl-NL" sz="2000" dirty="0"/>
              <a:t> </a:t>
            </a:r>
            <a:r>
              <a:rPr lang="nl-NL" sz="2000" dirty="0" err="1"/>
              <a:t>not</a:t>
            </a:r>
            <a:r>
              <a:rPr lang="nl-NL" sz="2000" dirty="0"/>
              <a:t> </a:t>
            </a:r>
            <a:r>
              <a:rPr lang="nl-NL" sz="2000" dirty="0" err="1"/>
              <a:t>enough</a:t>
            </a:r>
            <a:r>
              <a:rPr lang="nl-NL" sz="2000" dirty="0"/>
              <a:t> </a:t>
            </a:r>
            <a:r>
              <a:rPr lang="nl-NL" sz="2000" dirty="0" err="1"/>
              <a:t>to</a:t>
            </a:r>
            <a:r>
              <a:rPr lang="nl-NL" sz="2000" dirty="0"/>
              <a:t> </a:t>
            </a:r>
            <a:r>
              <a:rPr lang="nl-NL" sz="2000" dirty="0" err="1"/>
              <a:t>become</a:t>
            </a:r>
            <a:r>
              <a:rPr lang="nl-NL" sz="2000" dirty="0"/>
              <a:t> </a:t>
            </a:r>
            <a:r>
              <a:rPr lang="nl-NL" sz="2000" dirty="0" err="1"/>
              <a:t>self-reliant</a:t>
            </a:r>
            <a:r>
              <a:rPr lang="nl-NL" sz="2000" dirty="0"/>
              <a:t> </a:t>
            </a:r>
            <a:r>
              <a:rPr lang="nl-NL" sz="2000" dirty="0" err="1"/>
              <a:t>though</a:t>
            </a:r>
            <a:endParaRPr lang="nl-NL" sz="2000" dirty="0"/>
          </a:p>
          <a:p>
            <a:endParaRPr lang="nl-NL" sz="20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2DAC08C-4FE2-438F-9807-54AEB5BBE2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6320" fontAlgn="base">
              <a:spcBef>
                <a:spcPct val="0"/>
              </a:spcBef>
              <a:spcAft>
                <a:spcPct val="0"/>
              </a:spcAft>
            </a:pPr>
            <a:fld id="{F9510068-CF9F-1546-A962-438E155E6626}" type="slidenum">
              <a:rPr lang="nl-NL" altLang="nl-NL">
                <a:solidFill>
                  <a:prstClr val="white"/>
                </a:solidFill>
                <a:latin typeface="Calibri" panose="020F0502020204030204"/>
                <a:cs typeface="Arial" charset="0"/>
              </a:rPr>
              <a:pPr defTabSz="456320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nl-NL" altLang="nl-NL" dirty="0">
              <a:solidFill>
                <a:prstClr val="white"/>
              </a:solidFill>
              <a:latin typeface="Calibri" panose="020F0502020204030204"/>
              <a:cs typeface="Arial" charset="0"/>
            </a:endParaRP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CB552A42-AE89-40DE-B6FF-7643CC269FC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defTabSz="456320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>
                <a:solidFill>
                  <a:prstClr val="white"/>
                </a:solidFill>
                <a:cs typeface="Arial" charset="0"/>
              </a:rPr>
              <a:t>2018年6月3日</a:t>
            </a:r>
            <a:endParaRPr lang="nl-NL" altLang="nl-NL" dirty="0">
              <a:solidFill>
                <a:prstClr val="white"/>
              </a:solidFill>
              <a:cs typeface="Arial" charset="0"/>
            </a:endParaRPr>
          </a:p>
        </p:txBody>
      </p:sp>
      <p:pic>
        <p:nvPicPr>
          <p:cNvPr id="8" name="Tijdelijke aanduiding voor inhoud 11">
            <a:extLst>
              <a:ext uri="{FF2B5EF4-FFF2-40B4-BE49-F238E27FC236}">
                <a16:creationId xmlns:a16="http://schemas.microsoft.com/office/drawing/2014/main" id="{3764A141-0A99-4AFD-B7C3-D7C0AC005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3540"/>
            <a:ext cx="683903" cy="683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1440DE34-26AF-4E27-921B-140414403B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407" y="2153705"/>
            <a:ext cx="6191184" cy="3930911"/>
          </a:xfrm>
          <a:prstGeom prst="rect">
            <a:avLst/>
          </a:prstGeom>
        </p:spPr>
      </p:pic>
      <p:graphicFrame>
        <p:nvGraphicFramePr>
          <p:cNvPr id="9" name="Grafiek 8">
            <a:extLst>
              <a:ext uri="{FF2B5EF4-FFF2-40B4-BE49-F238E27FC236}">
                <a16:creationId xmlns:a16="http://schemas.microsoft.com/office/drawing/2014/main" id="{C8DA652B-FD3C-49AE-B4B7-ABCE7762E5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3156414"/>
              </p:ext>
            </p:extLst>
          </p:nvPr>
        </p:nvGraphicFramePr>
        <p:xfrm>
          <a:off x="3447416" y="2603331"/>
          <a:ext cx="5297167" cy="3518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470935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7372D3-4816-407B-869E-D7A93A513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FTT:Steel</a:t>
            </a:r>
            <a:r>
              <a:rPr lang="nl-NL" dirty="0"/>
              <a:t> – Japan – </a:t>
            </a:r>
            <a:r>
              <a:rPr lang="nl-NL" dirty="0" err="1"/>
              <a:t>Policies</a:t>
            </a:r>
            <a:endParaRPr lang="en-US" dirty="0"/>
          </a:p>
        </p:txBody>
      </p:sp>
      <p:sp useBgFill="1"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4FBE1BA-ADCE-4442-BECE-91E9AEFE1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3854" y="1265565"/>
            <a:ext cx="10463777" cy="4933529"/>
          </a:xfrm>
        </p:spPr>
        <p:txBody>
          <a:bodyPr>
            <a:normAutofit/>
          </a:bodyPr>
          <a:lstStyle/>
          <a:p>
            <a:r>
              <a:rPr lang="en-GB" dirty="0"/>
              <a:t>NDC target of </a:t>
            </a:r>
            <a:r>
              <a:rPr lang="en-GB" b="1" dirty="0"/>
              <a:t>26% GHG emission reduction </a:t>
            </a:r>
            <a:r>
              <a:rPr lang="en-GB" dirty="0"/>
              <a:t>by 2030 compared to 2013</a:t>
            </a:r>
          </a:p>
          <a:p>
            <a:pPr lvl="1"/>
            <a:r>
              <a:rPr lang="en-GB" sz="2000" dirty="0"/>
              <a:t>Steel sector specifically addressed:</a:t>
            </a:r>
          </a:p>
          <a:p>
            <a:pPr lvl="2"/>
            <a:r>
              <a:rPr lang="en-GB" sz="1438" b="1" dirty="0"/>
              <a:t>Efficiency improvement </a:t>
            </a:r>
            <a:r>
              <a:rPr lang="en-GB" sz="1438" dirty="0"/>
              <a:t>of electricity-consuming facilities </a:t>
            </a:r>
            <a:endParaRPr lang="en-US" sz="1438" dirty="0"/>
          </a:p>
          <a:p>
            <a:pPr lvl="2"/>
            <a:r>
              <a:rPr lang="en-GB" sz="1438" dirty="0"/>
              <a:t>More chemical recycling of waste plastic at steel plants </a:t>
            </a:r>
            <a:endParaRPr lang="en-US" sz="1438" dirty="0"/>
          </a:p>
          <a:p>
            <a:pPr lvl="2"/>
            <a:r>
              <a:rPr lang="en-GB" sz="1438" dirty="0"/>
              <a:t>Introduction of </a:t>
            </a:r>
            <a:r>
              <a:rPr lang="en-GB" sz="1438" b="1" dirty="0"/>
              <a:t>next-generation</a:t>
            </a:r>
            <a:r>
              <a:rPr lang="en-GB" sz="1438" dirty="0"/>
              <a:t> coke making</a:t>
            </a:r>
            <a:endParaRPr lang="en-US" sz="1438" dirty="0"/>
          </a:p>
          <a:p>
            <a:pPr lvl="2"/>
            <a:r>
              <a:rPr lang="en-GB" sz="1438" dirty="0"/>
              <a:t>Improvement of power generation efficiency process (SCOPE21) </a:t>
            </a:r>
            <a:endParaRPr lang="en-US" sz="1438" dirty="0"/>
          </a:p>
          <a:p>
            <a:pPr lvl="2"/>
            <a:r>
              <a:rPr lang="en-GB" sz="1438" dirty="0"/>
              <a:t>Enhanced </a:t>
            </a:r>
            <a:r>
              <a:rPr lang="en-GB" sz="1438" b="1" dirty="0"/>
              <a:t>energy efficiency </a:t>
            </a:r>
            <a:r>
              <a:rPr lang="en-GB" sz="1438" dirty="0"/>
              <a:t>and conservation facilities </a:t>
            </a:r>
            <a:endParaRPr lang="en-US" sz="1438" dirty="0"/>
          </a:p>
          <a:p>
            <a:pPr lvl="2"/>
            <a:r>
              <a:rPr lang="en-GB" sz="1438" dirty="0"/>
              <a:t>Introduction of </a:t>
            </a:r>
            <a:r>
              <a:rPr lang="en-GB" sz="1438" b="1" dirty="0"/>
              <a:t>innovative</a:t>
            </a:r>
            <a:r>
              <a:rPr lang="en-GB" sz="1438" dirty="0"/>
              <a:t> ironmaking process (Ferro Coke) </a:t>
            </a:r>
            <a:endParaRPr lang="en-US" sz="1438" dirty="0"/>
          </a:p>
          <a:p>
            <a:pPr lvl="2"/>
            <a:r>
              <a:rPr lang="en-GB" sz="1438" dirty="0"/>
              <a:t>Introduction of environmentally harmonized steelmaking process (</a:t>
            </a:r>
            <a:r>
              <a:rPr lang="en-GB" sz="1438" b="1" dirty="0"/>
              <a:t>COURSE50</a:t>
            </a:r>
            <a:r>
              <a:rPr lang="en-GB" sz="1438" dirty="0"/>
              <a:t>) </a:t>
            </a:r>
            <a:endParaRPr lang="en-US" sz="1438" dirty="0"/>
          </a:p>
          <a:p>
            <a:pPr lvl="2"/>
            <a:endParaRPr lang="nl-NL" sz="1438" dirty="0"/>
          </a:p>
          <a:p>
            <a:r>
              <a:rPr lang="nl-NL" sz="2000" b="1" dirty="0"/>
              <a:t>COURSE50</a:t>
            </a:r>
          </a:p>
          <a:p>
            <a:pPr lvl="1"/>
            <a:r>
              <a:rPr lang="nl-NL" sz="2000" dirty="0" err="1"/>
              <a:t>Voluntary</a:t>
            </a:r>
            <a:r>
              <a:rPr lang="nl-NL" sz="2000" dirty="0"/>
              <a:t> action taken </a:t>
            </a:r>
            <a:r>
              <a:rPr lang="nl-NL" sz="2000" dirty="0" err="1"/>
              <a:t>by</a:t>
            </a:r>
            <a:r>
              <a:rPr lang="nl-NL" sz="2000" dirty="0"/>
              <a:t> </a:t>
            </a:r>
            <a:r>
              <a:rPr lang="nl-NL" sz="2000" dirty="0" err="1"/>
              <a:t>the</a:t>
            </a:r>
            <a:r>
              <a:rPr lang="nl-NL" sz="2000" dirty="0"/>
              <a:t> steel </a:t>
            </a:r>
            <a:r>
              <a:rPr lang="nl-NL" sz="2000" dirty="0" err="1"/>
              <a:t>industry</a:t>
            </a:r>
            <a:r>
              <a:rPr lang="nl-NL" sz="2000" dirty="0"/>
              <a:t> </a:t>
            </a:r>
            <a:r>
              <a:rPr lang="nl-NL" sz="2000" dirty="0" err="1"/>
              <a:t>to</a:t>
            </a:r>
            <a:r>
              <a:rPr lang="nl-NL" sz="2000" dirty="0"/>
              <a:t> focus on new, low-carbon </a:t>
            </a:r>
            <a:r>
              <a:rPr lang="nl-NL" sz="2000" dirty="0" err="1"/>
              <a:t>technologies</a:t>
            </a:r>
            <a:endParaRPr lang="nl-NL" sz="2000" dirty="0"/>
          </a:p>
          <a:p>
            <a:pPr lvl="1"/>
            <a:r>
              <a:rPr lang="en-GB" dirty="0"/>
              <a:t>GHG emission reduction target of 30% by 2050</a:t>
            </a:r>
            <a:endParaRPr lang="nl-NL" sz="20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2DAC08C-4FE2-438F-9807-54AEB5BBE2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6320" fontAlgn="base">
              <a:spcBef>
                <a:spcPct val="0"/>
              </a:spcBef>
              <a:spcAft>
                <a:spcPct val="0"/>
              </a:spcAft>
            </a:pPr>
            <a:fld id="{F9510068-CF9F-1546-A962-438E155E6626}" type="slidenum">
              <a:rPr lang="nl-NL" altLang="nl-NL">
                <a:solidFill>
                  <a:prstClr val="white"/>
                </a:solidFill>
                <a:latin typeface="Calibri" panose="020F0502020204030204"/>
                <a:cs typeface="Arial" charset="0"/>
              </a:rPr>
              <a:pPr defTabSz="456320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nl-NL" altLang="nl-NL" dirty="0">
              <a:solidFill>
                <a:prstClr val="white"/>
              </a:solidFill>
              <a:latin typeface="Calibri" panose="020F0502020204030204"/>
              <a:cs typeface="Arial" charset="0"/>
            </a:endParaRP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CB552A42-AE89-40DE-B6FF-7643CC269FC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defTabSz="456320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>
                <a:solidFill>
                  <a:prstClr val="white"/>
                </a:solidFill>
                <a:cs typeface="Arial" charset="0"/>
              </a:rPr>
              <a:t>2018年6月3日</a:t>
            </a:r>
            <a:endParaRPr lang="nl-NL" altLang="nl-NL" dirty="0">
              <a:solidFill>
                <a:prstClr val="white"/>
              </a:solidFill>
              <a:cs typeface="Arial" charset="0"/>
            </a:endParaRPr>
          </a:p>
        </p:txBody>
      </p:sp>
      <p:pic>
        <p:nvPicPr>
          <p:cNvPr id="8" name="Tijdelijke aanduiding voor inhoud 11">
            <a:extLst>
              <a:ext uri="{FF2B5EF4-FFF2-40B4-BE49-F238E27FC236}">
                <a16:creationId xmlns:a16="http://schemas.microsoft.com/office/drawing/2014/main" id="{3764A141-0A99-4AFD-B7C3-D7C0AC005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3540"/>
            <a:ext cx="683903" cy="683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58443520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el N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U_PPT_ENG_Algemeen" id="{C4BC0974-6AE3-3E49-A5B8-0DA2E75FF499}" vid="{517056A0-CF55-7C43-983E-1F57EB9600FB}"/>
    </a:ext>
  </a:extLst>
</a:theme>
</file>

<file path=ppt/theme/theme3.xml><?xml version="1.0" encoding="utf-8"?>
<a:theme xmlns:a="http://schemas.openxmlformats.org/drawingml/2006/main" name="1_Basis N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U_PPT_ENG_Algemeen" id="{C4BC0974-6AE3-3E49-A5B8-0DA2E75FF499}" vid="{0610C197-D2CE-F742-808A-4203E95CFBE9}"/>
    </a:ext>
  </a:extLst>
</a:theme>
</file>

<file path=ppt/theme/theme4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1001</Words>
  <Application>Microsoft Office PowerPoint</Application>
  <PresentationFormat>ワイド画面</PresentationFormat>
  <Paragraphs>304</Paragraphs>
  <Slides>27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27</vt:i4>
      </vt:variant>
    </vt:vector>
  </HeadingPairs>
  <TitlesOfParts>
    <vt:vector size="36" baseType="lpstr">
      <vt:lpstr>メイリオ</vt:lpstr>
      <vt:lpstr>Arial</vt:lpstr>
      <vt:lpstr>Calibri</vt:lpstr>
      <vt:lpstr>Calibri Light</vt:lpstr>
      <vt:lpstr>Cambria Math</vt:lpstr>
      <vt:lpstr>Helvetica</vt:lpstr>
      <vt:lpstr>Kantoorthema</vt:lpstr>
      <vt:lpstr>Titel NL</vt:lpstr>
      <vt:lpstr>1_Basis NL</vt:lpstr>
      <vt:lpstr>Introduction to Future Technology Transformations  FTT – Part (2)</vt:lpstr>
      <vt:lpstr>Outline for today</vt:lpstr>
      <vt:lpstr>Recap of last week</vt:lpstr>
      <vt:lpstr>FTT:Steel – China – Current status</vt:lpstr>
      <vt:lpstr>FTT:Steel – China – Challenges</vt:lpstr>
      <vt:lpstr>FTT:Steel – China – Policies</vt:lpstr>
      <vt:lpstr>FTT:Steel – Japan – Current status</vt:lpstr>
      <vt:lpstr>FTT:Steel – Japan – Challenges</vt:lpstr>
      <vt:lpstr>FTT:Steel – Japan – Policies</vt:lpstr>
      <vt:lpstr>FTT:Steel – Korea – Current status</vt:lpstr>
      <vt:lpstr>FTT:Steel – Korea – Challenges</vt:lpstr>
      <vt:lpstr>FTT:Steel – Korea – Policies</vt:lpstr>
      <vt:lpstr>FTT:Steel – Taiwan – Current status</vt:lpstr>
      <vt:lpstr>FTT:Steel – Taiwan – Challenges</vt:lpstr>
      <vt:lpstr>FTT:Steel – Taiwan – Policies</vt:lpstr>
      <vt:lpstr>Data needs</vt:lpstr>
      <vt:lpstr>FTT:Power – Policy setting examples</vt:lpstr>
      <vt:lpstr>FTT:Power – Recap of last week – Baseline Results</vt:lpstr>
      <vt:lpstr>FTT:Power – Recap of last week – S1 Results</vt:lpstr>
      <vt:lpstr>FTT:Power – S2– Subsidy + Demand </vt:lpstr>
      <vt:lpstr>FTT:Power – S2– Subsidy + Demand – Results  </vt:lpstr>
      <vt:lpstr>FTT:Power – S3– Capacity additions + Regulations </vt:lpstr>
      <vt:lpstr>FTT:Power – S3– Capacity additions + Regulations – Results  </vt:lpstr>
      <vt:lpstr>FTT:Power – S4– Carbon Tax + Feed-in-Tariff  </vt:lpstr>
      <vt:lpstr>FTT:Power – S4– Carbon Tax + Feed-in-Tariff – Results  </vt:lpstr>
      <vt:lpstr>FTT:Power – Overview of results</vt:lpstr>
      <vt:lpstr>FTT:Power – Overview of results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Future Technology Transformations  FTT – Part II</dc:title>
  <dc:creator>Pim Vercoulen</dc:creator>
  <cp:lastModifiedBy>lee</cp:lastModifiedBy>
  <cp:revision>56</cp:revision>
  <dcterms:created xsi:type="dcterms:W3CDTF">2018-06-01T02:30:13Z</dcterms:created>
  <dcterms:modified xsi:type="dcterms:W3CDTF">2018-08-03T19:17:07Z</dcterms:modified>
</cp:coreProperties>
</file>